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9" r:id="rId3"/>
    <p:sldId id="260" r:id="rId4"/>
    <p:sldId id="274" r:id="rId5"/>
    <p:sldId id="268" r:id="rId6"/>
    <p:sldId id="277" r:id="rId7"/>
    <p:sldId id="261" r:id="rId8"/>
    <p:sldId id="281" r:id="rId9"/>
    <p:sldId id="270" r:id="rId10"/>
    <p:sldId id="271" r:id="rId11"/>
    <p:sldId id="262" r:id="rId12"/>
    <p:sldId id="272" r:id="rId13"/>
    <p:sldId id="263" r:id="rId14"/>
    <p:sldId id="264" r:id="rId15"/>
    <p:sldId id="276" r:id="rId16"/>
    <p:sldId id="275" r:id="rId17"/>
    <p:sldId id="273" r:id="rId18"/>
    <p:sldId id="290" r:id="rId19"/>
    <p:sldId id="279" r:id="rId20"/>
    <p:sldId id="278" r:id="rId21"/>
    <p:sldId id="282" r:id="rId22"/>
    <p:sldId id="284" r:id="rId23"/>
    <p:sldId id="285" r:id="rId24"/>
    <p:sldId id="286" r:id="rId25"/>
    <p:sldId id="291" r:id="rId26"/>
    <p:sldId id="287" r:id="rId27"/>
    <p:sldId id="283" r:id="rId28"/>
    <p:sldId id="28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E60C7F-05D7-0F46-A6CF-F2428F1282D8}" type="datetimeFigureOut">
              <a:rPr lang="en-US" smtClean="0"/>
              <a:pPr/>
              <a:t>6/13/2016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26BA2D-E7C1-9447-94C6-9BE9E15D5C26}" type="slidenum">
              <a:rPr lang="en-US" smtClean="0"/>
              <a:pPr/>
              <a:t>‹#›</a:t>
            </a:fld>
            <a:endParaRPr lang="en-US"/>
          </a:p>
        </p:txBody>
      </p:sp>
    </p:spTree>
    <p:extLst>
      <p:ext uri="{BB962C8B-B14F-4D97-AF65-F5344CB8AC3E}">
        <p14:creationId xmlns="" xmlns:p14="http://schemas.microsoft.com/office/powerpoint/2010/main" val="15069185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6BA2D-E7C1-9447-94C6-9BE9E15D5C26}" type="slidenum">
              <a:rPr lang="en-US" smtClean="0"/>
              <a:pPr/>
              <a:t>5</a:t>
            </a:fld>
            <a:endParaRPr lang="en-US"/>
          </a:p>
        </p:txBody>
      </p:sp>
    </p:spTree>
    <p:extLst>
      <p:ext uri="{BB962C8B-B14F-4D97-AF65-F5344CB8AC3E}">
        <p14:creationId xmlns="" xmlns:p14="http://schemas.microsoft.com/office/powerpoint/2010/main" val="1154206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0E5029-CAAE-CA40-BC15-54A7BEA50F46}" type="datetimeFigureOut">
              <a:rPr lang="en-US" smtClean="0"/>
              <a:pPr/>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4034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0E5029-CAAE-CA40-BC15-54A7BEA50F46}" type="datetimeFigureOut">
              <a:rPr lang="en-US" smtClean="0"/>
              <a:pPr/>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4074540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0E5029-CAAE-CA40-BC15-54A7BEA50F46}" type="datetimeFigureOut">
              <a:rPr lang="en-US" smtClean="0"/>
              <a:pPr/>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2823403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0E5029-CAAE-CA40-BC15-54A7BEA50F46}" type="datetimeFigureOut">
              <a:rPr lang="en-US" smtClean="0"/>
              <a:pPr/>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2901167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0E5029-CAAE-CA40-BC15-54A7BEA50F46}" type="datetimeFigureOut">
              <a:rPr lang="en-US" smtClean="0"/>
              <a:pPr/>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71700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0E5029-CAAE-CA40-BC15-54A7BEA50F46}" type="datetimeFigureOut">
              <a:rPr lang="en-US" smtClean="0"/>
              <a:pPr/>
              <a:t>6/13/2016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4074700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0E5029-CAAE-CA40-BC15-54A7BEA50F46}" type="datetimeFigureOut">
              <a:rPr lang="en-US" smtClean="0"/>
              <a:pPr/>
              <a:t>6/13/2016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1462712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0E5029-CAAE-CA40-BC15-54A7BEA50F46}" type="datetimeFigureOut">
              <a:rPr lang="en-US" smtClean="0"/>
              <a:pPr/>
              <a:t>6/13/2016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34172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0E5029-CAAE-CA40-BC15-54A7BEA50F46}" type="datetimeFigureOut">
              <a:rPr lang="en-US" smtClean="0"/>
              <a:pPr/>
              <a:t>6/13/2016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803574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0E5029-CAAE-CA40-BC15-54A7BEA50F46}" type="datetimeFigureOut">
              <a:rPr lang="en-US" smtClean="0"/>
              <a:pPr/>
              <a:t>6/13/2016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1197927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0E5029-CAAE-CA40-BC15-54A7BEA50F46}" type="datetimeFigureOut">
              <a:rPr lang="en-US" smtClean="0"/>
              <a:pPr/>
              <a:t>6/13/2016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203021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0E5029-CAAE-CA40-BC15-54A7BEA50F46}" type="datetimeFigureOut">
              <a:rPr lang="en-US" smtClean="0"/>
              <a:pPr/>
              <a:t>6/13/2016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6C304-5F4C-5E4D-8B9F-7767718FADDC}" type="slidenum">
              <a:rPr lang="en-US" smtClean="0"/>
              <a:pPr/>
              <a:t>‹#›</a:t>
            </a:fld>
            <a:endParaRPr lang="en-US"/>
          </a:p>
        </p:txBody>
      </p:sp>
    </p:spTree>
    <p:extLst>
      <p:ext uri="{BB962C8B-B14F-4D97-AF65-F5344CB8AC3E}">
        <p14:creationId xmlns="" xmlns:p14="http://schemas.microsoft.com/office/powerpoint/2010/main" val="2643530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hyperlink" Target="http://www.swarm-bots.org" TargetMode="External"/><Relationship Id="rId2" Type="http://schemas.openxmlformats.org/officeDocument/2006/relationships/hyperlink" Target="http://www.techdocs.altium.com/display/FPGA/NEC+IR+TX+PROTOCOL" TargetMode="External"/><Relationship Id="rId1" Type="http://schemas.openxmlformats.org/officeDocument/2006/relationships/slideLayout" Target="../slideLayouts/slideLayout2.xml"/><Relationship Id="rId4" Type="http://schemas.openxmlformats.org/officeDocument/2006/relationships/hyperlink" Target="http://www.eecs.harvard.edu/ssr/projects/progSA/kilobot.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SWARM ROBOTICS AND ITS APPLICATIONS		</a:t>
            </a:r>
            <a:endParaRPr lang="en-US" dirty="0"/>
          </a:p>
        </p:txBody>
      </p:sp>
      <p:sp>
        <p:nvSpPr>
          <p:cNvPr id="3" name="Subtitle 2"/>
          <p:cNvSpPr>
            <a:spLocks noGrp="1"/>
          </p:cNvSpPr>
          <p:nvPr>
            <p:ph type="subTitle" idx="1"/>
          </p:nvPr>
        </p:nvSpPr>
        <p:spPr/>
        <p:txBody>
          <a:bodyPr>
            <a:normAutofit fontScale="47500" lnSpcReduction="20000"/>
          </a:bodyPr>
          <a:lstStyle/>
          <a:p>
            <a:r>
              <a:rPr lang="en-US" dirty="0" smtClean="0"/>
              <a:t>Presented by </a:t>
            </a:r>
          </a:p>
          <a:p>
            <a:r>
              <a:rPr lang="en-US" dirty="0" smtClean="0"/>
              <a:t>Chinmay Mahabal </a:t>
            </a:r>
          </a:p>
          <a:p>
            <a:r>
              <a:rPr lang="en-US" dirty="0" smtClean="0"/>
              <a:t>Rutvij Pathak </a:t>
            </a:r>
          </a:p>
          <a:p>
            <a:r>
              <a:rPr lang="en-US" dirty="0" smtClean="0"/>
              <a:t>Pratik Shende</a:t>
            </a:r>
          </a:p>
          <a:p>
            <a:endParaRPr lang="en-US" dirty="0" smtClean="0"/>
          </a:p>
          <a:p>
            <a:r>
              <a:rPr lang="en-US" dirty="0" smtClean="0"/>
              <a:t>Internal guide  </a:t>
            </a:r>
          </a:p>
          <a:p>
            <a:r>
              <a:rPr lang="en-US" dirty="0" smtClean="0"/>
              <a:t>Mrs.A.A.Mate</a:t>
            </a:r>
            <a:endParaRPr lang="en-US" dirty="0"/>
          </a:p>
        </p:txBody>
      </p:sp>
    </p:spTree>
    <p:extLst>
      <p:ext uri="{BB962C8B-B14F-4D97-AF65-F5344CB8AC3E}">
        <p14:creationId xmlns="" xmlns:p14="http://schemas.microsoft.com/office/powerpoint/2010/main" val="41402217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a:t>
            </a:r>
            <a:endParaRPr lang="en-US" dirty="0"/>
          </a:p>
        </p:txBody>
      </p:sp>
      <p:sp>
        <p:nvSpPr>
          <p:cNvPr id="3" name="Content Placeholder 2"/>
          <p:cNvSpPr>
            <a:spLocks noGrp="1"/>
          </p:cNvSpPr>
          <p:nvPr>
            <p:ph idx="1"/>
          </p:nvPr>
        </p:nvSpPr>
        <p:spPr/>
        <p:txBody>
          <a:bodyPr>
            <a:normAutofit/>
          </a:bodyPr>
          <a:lstStyle/>
          <a:p>
            <a:r>
              <a:rPr lang="en-US" sz="2400" dirty="0" smtClean="0">
                <a:solidFill>
                  <a:srgbClr val="7F7F7F"/>
                </a:solidFill>
              </a:rPr>
              <a:t>The environment will be constructed out polystyrene .</a:t>
            </a:r>
          </a:p>
          <a:p>
            <a:r>
              <a:rPr lang="en-US" sz="2400" dirty="0" smtClean="0">
                <a:solidFill>
                  <a:srgbClr val="7F7F7F"/>
                </a:solidFill>
              </a:rPr>
              <a:t>Various obstacles will be placed in the environment .</a:t>
            </a:r>
          </a:p>
          <a:p>
            <a:r>
              <a:rPr lang="en-US" sz="2400" dirty="0" smtClean="0">
                <a:solidFill>
                  <a:srgbClr val="7F7F7F"/>
                </a:solidFill>
              </a:rPr>
              <a:t>Figure Illustrates the proposed environment </a:t>
            </a:r>
          </a:p>
          <a:p>
            <a:r>
              <a:rPr lang="en-US" sz="2400" dirty="0" smtClean="0">
                <a:solidFill>
                  <a:srgbClr val="7F7F7F"/>
                </a:solidFill>
              </a:rPr>
              <a:t>The obstacles are represented by blue .</a:t>
            </a:r>
            <a:endParaRPr lang="en-US" sz="2400" dirty="0">
              <a:solidFill>
                <a:srgbClr val="7F7F7F"/>
              </a:solidFill>
            </a:endParaRPr>
          </a:p>
        </p:txBody>
      </p:sp>
    </p:spTree>
    <p:extLst>
      <p:ext uri="{BB962C8B-B14F-4D97-AF65-F5344CB8AC3E}">
        <p14:creationId xmlns="" xmlns:p14="http://schemas.microsoft.com/office/powerpoint/2010/main" val="8588477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t>
            </a:r>
            <a:endParaRPr lang="en-US" dirty="0"/>
          </a:p>
        </p:txBody>
      </p:sp>
      <p:sp>
        <p:nvSpPr>
          <p:cNvPr id="3" name="Content Placeholder 2"/>
          <p:cNvSpPr>
            <a:spLocks noGrp="1"/>
          </p:cNvSpPr>
          <p:nvPr>
            <p:ph idx="1"/>
          </p:nvPr>
        </p:nvSpPr>
        <p:spPr/>
        <p:txBody>
          <a:bodyPr>
            <a:normAutofit/>
          </a:bodyPr>
          <a:lstStyle/>
          <a:p>
            <a:r>
              <a:rPr lang="en-US" sz="2400" dirty="0" smtClean="0">
                <a:solidFill>
                  <a:srgbClr val="7F7F7F"/>
                </a:solidFill>
              </a:rPr>
              <a:t>The swarm robots are used in disaster rescue and emergency situations where multiple </a:t>
            </a:r>
            <a:r>
              <a:rPr lang="en-US" sz="2400" i="1" dirty="0" smtClean="0">
                <a:solidFill>
                  <a:srgbClr val="7F7F7F"/>
                </a:solidFill>
              </a:rPr>
              <a:t>agents</a:t>
            </a:r>
            <a:r>
              <a:rPr lang="en-US" sz="2400" dirty="0" smtClean="0">
                <a:solidFill>
                  <a:srgbClr val="7F7F7F"/>
                </a:solidFill>
              </a:rPr>
              <a:t> (robots) are deployed in time critical situations ,where numbers are an advantage.</a:t>
            </a:r>
          </a:p>
          <a:p>
            <a:r>
              <a:rPr lang="en-US" sz="2400" dirty="0" smtClean="0">
                <a:solidFill>
                  <a:srgbClr val="7F7F7F"/>
                </a:solidFill>
              </a:rPr>
              <a:t>Swarm robots are also used in artificial intelligence research as an hardware platform to implement algorithms .</a:t>
            </a:r>
          </a:p>
          <a:p>
            <a:endParaRPr lang="en-US" sz="2400" dirty="0">
              <a:solidFill>
                <a:srgbClr val="7F7F7F"/>
              </a:solidFill>
            </a:endParaRPr>
          </a:p>
        </p:txBody>
      </p:sp>
    </p:spTree>
    <p:extLst>
      <p:ext uri="{BB962C8B-B14F-4D97-AF65-F5344CB8AC3E}">
        <p14:creationId xmlns="" xmlns:p14="http://schemas.microsoft.com/office/powerpoint/2010/main" val="562367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Applications be presented :-</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Follow the leader</a:t>
            </a:r>
            <a:r>
              <a:rPr lang="en-US" sz="2800" dirty="0" smtClean="0">
                <a:solidFill>
                  <a:srgbClr val="7F7F7F"/>
                </a:solidFill>
              </a:rPr>
              <a:t> – This indicates the ability of the group to follow without being explicitly programmed .</a:t>
            </a:r>
          </a:p>
          <a:p>
            <a:pPr marL="514350" indent="-514350">
              <a:buFont typeface="+mj-lt"/>
              <a:buAutoNum type="arabicPeriod"/>
            </a:pPr>
            <a:r>
              <a:rPr lang="en-US" sz="2800" dirty="0" smtClean="0">
                <a:solidFill>
                  <a:srgbClr val="000000"/>
                </a:solidFill>
              </a:rPr>
              <a:t>Cluster Formation </a:t>
            </a:r>
            <a:r>
              <a:rPr lang="en-US" sz="2800" dirty="0" smtClean="0">
                <a:solidFill>
                  <a:srgbClr val="7F7F7F"/>
                </a:solidFill>
              </a:rPr>
              <a:t>- This is precursor to </a:t>
            </a:r>
            <a:r>
              <a:rPr lang="en-US" sz="2800" b="1" i="1" dirty="0" smtClean="0">
                <a:solidFill>
                  <a:srgbClr val="000000"/>
                </a:solidFill>
              </a:rPr>
              <a:t>self-assembly</a:t>
            </a:r>
            <a:r>
              <a:rPr lang="en-US" sz="2800" dirty="0" smtClean="0">
                <a:solidFill>
                  <a:srgbClr val="7F7F7F"/>
                </a:solidFill>
              </a:rPr>
              <a:t> it demonstrated the ability to organize into group .</a:t>
            </a:r>
          </a:p>
        </p:txBody>
      </p:sp>
    </p:spTree>
    <p:extLst>
      <p:ext uri="{BB962C8B-B14F-4D97-AF65-F5344CB8AC3E}">
        <p14:creationId xmlns="" xmlns:p14="http://schemas.microsoft.com/office/powerpoint/2010/main" val="39282003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 .Follow the leader </a:t>
            </a:r>
            <a:endParaRPr lang="en-US" dirty="0"/>
          </a:p>
        </p:txBody>
      </p:sp>
      <p:sp>
        <p:nvSpPr>
          <p:cNvPr id="3" name="Content Placeholder 2"/>
          <p:cNvSpPr>
            <a:spLocks noGrp="1"/>
          </p:cNvSpPr>
          <p:nvPr>
            <p:ph idx="1"/>
          </p:nvPr>
        </p:nvSpPr>
        <p:spPr/>
        <p:txBody>
          <a:bodyPr>
            <a:normAutofit/>
          </a:bodyPr>
          <a:lstStyle/>
          <a:p>
            <a:r>
              <a:rPr lang="en-US" sz="1600" dirty="0" smtClean="0">
                <a:solidFill>
                  <a:srgbClr val="7F7F7F"/>
                </a:solidFill>
              </a:rPr>
              <a:t>In this experiment the users will define a leader among the group of bots .</a:t>
            </a:r>
          </a:p>
          <a:p>
            <a:r>
              <a:rPr lang="en-US" sz="1600" dirty="0" smtClean="0">
                <a:solidFill>
                  <a:srgbClr val="7F7F7F"/>
                </a:solidFill>
              </a:rPr>
              <a:t>All the other bots will “follow the leader” by either imitating the leader robot or forming a line behind it and follow him from point A to Point B . </a:t>
            </a:r>
          </a:p>
          <a:p>
            <a:r>
              <a:rPr lang="en-US" sz="1600" dirty="0" smtClean="0">
                <a:solidFill>
                  <a:srgbClr val="7F7F7F"/>
                </a:solidFill>
              </a:rPr>
              <a:t>They will not only follow the leader’s direction but the imitate its every action.</a:t>
            </a:r>
          </a:p>
          <a:p>
            <a:r>
              <a:rPr lang="en-US" sz="1600" dirty="0" smtClean="0">
                <a:solidFill>
                  <a:srgbClr val="7F7F7F"/>
                </a:solidFill>
              </a:rPr>
              <a:t>The leader bot is designated by </a:t>
            </a:r>
            <a:r>
              <a:rPr lang="en-US" sz="1600" dirty="0" smtClean="0">
                <a:solidFill>
                  <a:srgbClr val="FF0000"/>
                </a:solidFill>
              </a:rPr>
              <a:t>red </a:t>
            </a:r>
            <a:r>
              <a:rPr lang="en-US" sz="1600" dirty="0" smtClean="0">
                <a:solidFill>
                  <a:srgbClr val="7F7F7F"/>
                </a:solidFill>
              </a:rPr>
              <a:t>. </a:t>
            </a:r>
            <a:endParaRPr lang="en-US" sz="1600" dirty="0">
              <a:solidFill>
                <a:srgbClr val="7F7F7F"/>
              </a:solidFill>
            </a:endParaRPr>
          </a:p>
        </p:txBody>
      </p:sp>
      <p:pic>
        <p:nvPicPr>
          <p:cNvPr id="4" name="Picture 3" descr="FTL.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89726" y="3109378"/>
            <a:ext cx="6157629" cy="3788385"/>
          </a:xfrm>
          <a:prstGeom prst="rect">
            <a:avLst/>
          </a:prstGeom>
        </p:spPr>
      </p:pic>
      <p:sp>
        <p:nvSpPr>
          <p:cNvPr id="5" name="TextBox 4"/>
          <p:cNvSpPr txBox="1"/>
          <p:nvPr/>
        </p:nvSpPr>
        <p:spPr>
          <a:xfrm>
            <a:off x="2122212" y="6212401"/>
            <a:ext cx="4051496" cy="369332"/>
          </a:xfrm>
          <a:prstGeom prst="rect">
            <a:avLst/>
          </a:prstGeom>
          <a:noFill/>
        </p:spPr>
        <p:txBody>
          <a:bodyPr wrap="square" rtlCol="0">
            <a:spAutoFit/>
          </a:bodyPr>
          <a:lstStyle/>
          <a:p>
            <a:pPr algn="ctr"/>
            <a:r>
              <a:rPr lang="en-US" dirty="0" smtClean="0"/>
              <a:t>Robots assembled behind a leader </a:t>
            </a:r>
            <a:endParaRPr lang="en-US" dirty="0"/>
          </a:p>
        </p:txBody>
      </p:sp>
    </p:spTree>
    <p:extLst>
      <p:ext uri="{BB962C8B-B14F-4D97-AF65-F5344CB8AC3E}">
        <p14:creationId xmlns="" xmlns:p14="http://schemas.microsoft.com/office/powerpoint/2010/main" val="2896088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2.Cluster Formation </a:t>
            </a:r>
            <a:endParaRPr lang="en-US" dirty="0"/>
          </a:p>
        </p:txBody>
      </p:sp>
      <p:sp>
        <p:nvSpPr>
          <p:cNvPr id="3" name="Content Placeholder 2"/>
          <p:cNvSpPr>
            <a:spLocks noGrp="1"/>
          </p:cNvSpPr>
          <p:nvPr>
            <p:ph idx="1"/>
          </p:nvPr>
        </p:nvSpPr>
        <p:spPr/>
        <p:txBody>
          <a:bodyPr>
            <a:normAutofit/>
          </a:bodyPr>
          <a:lstStyle/>
          <a:p>
            <a:r>
              <a:rPr lang="en-US" sz="1600" dirty="0" smtClean="0">
                <a:solidFill>
                  <a:srgbClr val="7F7F7F"/>
                </a:solidFill>
              </a:rPr>
              <a:t>In this experiment the users will define a specific shape to be formed .</a:t>
            </a:r>
          </a:p>
          <a:p>
            <a:r>
              <a:rPr lang="en-US" sz="1600" dirty="0" smtClean="0">
                <a:solidFill>
                  <a:srgbClr val="7F7F7F"/>
                </a:solidFill>
              </a:rPr>
              <a:t>After receiving the command ,the robots will form a specific shape around a robot which will be considered a “seed robot ”.</a:t>
            </a:r>
          </a:p>
          <a:p>
            <a:r>
              <a:rPr lang="en-US" sz="1600" dirty="0" smtClean="0">
                <a:solidFill>
                  <a:srgbClr val="7F7F7F"/>
                </a:solidFill>
              </a:rPr>
              <a:t>The seed robot in the diagram is indicated by </a:t>
            </a:r>
            <a:r>
              <a:rPr lang="en-US" sz="1600" dirty="0" smtClean="0">
                <a:solidFill>
                  <a:srgbClr val="FF0000"/>
                </a:solidFill>
              </a:rPr>
              <a:t>red </a:t>
            </a:r>
            <a:r>
              <a:rPr lang="en-US" sz="1600" dirty="0" smtClean="0">
                <a:solidFill>
                  <a:srgbClr val="7F7F7F"/>
                </a:solidFill>
              </a:rPr>
              <a:t> .</a:t>
            </a:r>
          </a:p>
          <a:p>
            <a:r>
              <a:rPr lang="en-US" sz="1600" dirty="0" smtClean="0">
                <a:solidFill>
                  <a:srgbClr val="7F7F7F"/>
                </a:solidFill>
              </a:rPr>
              <a:t>Cluster formations are precursors for </a:t>
            </a:r>
            <a:r>
              <a:rPr lang="en-US" sz="1600" b="1" i="1" dirty="0" smtClean="0">
                <a:solidFill>
                  <a:srgbClr val="7F7F7F"/>
                </a:solidFill>
              </a:rPr>
              <a:t>self-assembly</a:t>
            </a:r>
            <a:r>
              <a:rPr lang="en-US" sz="1600" i="1" dirty="0" smtClean="0">
                <a:solidFill>
                  <a:srgbClr val="7F7F7F"/>
                </a:solidFill>
              </a:rPr>
              <a:t> </a:t>
            </a:r>
            <a:r>
              <a:rPr lang="en-US" sz="1600" dirty="0" smtClean="0">
                <a:solidFill>
                  <a:srgbClr val="7F7F7F"/>
                </a:solidFill>
              </a:rPr>
              <a:t>which is an emerging field in robotics.</a:t>
            </a:r>
          </a:p>
          <a:p>
            <a:endParaRPr lang="en-US" sz="1600" dirty="0">
              <a:solidFill>
                <a:srgbClr val="7F7F7F"/>
              </a:solidFill>
            </a:endParaRPr>
          </a:p>
        </p:txBody>
      </p:sp>
      <p:pic>
        <p:nvPicPr>
          <p:cNvPr id="4" name="Picture 3" descr="Clus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46963" y="2902866"/>
            <a:ext cx="5996856" cy="3689472"/>
          </a:xfrm>
          <a:prstGeom prst="rect">
            <a:avLst/>
          </a:prstGeom>
        </p:spPr>
      </p:pic>
      <p:sp>
        <p:nvSpPr>
          <p:cNvPr id="5" name="TextBox 4"/>
          <p:cNvSpPr txBox="1"/>
          <p:nvPr/>
        </p:nvSpPr>
        <p:spPr>
          <a:xfrm>
            <a:off x="2363363" y="5979903"/>
            <a:ext cx="4147959" cy="369332"/>
          </a:xfrm>
          <a:prstGeom prst="rect">
            <a:avLst/>
          </a:prstGeom>
          <a:noFill/>
        </p:spPr>
        <p:txBody>
          <a:bodyPr wrap="square" rtlCol="0">
            <a:spAutoFit/>
          </a:bodyPr>
          <a:lstStyle/>
          <a:p>
            <a:r>
              <a:rPr lang="en-US" dirty="0" smtClean="0"/>
              <a:t>Example of a cluster formed a seed robot </a:t>
            </a:r>
            <a:endParaRPr lang="en-US" dirty="0"/>
          </a:p>
        </p:txBody>
      </p:sp>
    </p:spTree>
    <p:extLst>
      <p:ext uri="{BB962C8B-B14F-4D97-AF65-F5344CB8AC3E}">
        <p14:creationId xmlns="" xmlns:p14="http://schemas.microsoft.com/office/powerpoint/2010/main" val="3301965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Construction of an Agent - Level 1 </a:t>
            </a:r>
            <a:endParaRPr lang="en-US" dirty="0"/>
          </a:p>
        </p:txBody>
      </p:sp>
      <p:pic>
        <p:nvPicPr>
          <p:cNvPr id="4" name="Content Placeholder 3" descr=" Basic_level 1 .png"/>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l="14599" t="5880" r="12039" b="8034"/>
          <a:stretch/>
        </p:blipFill>
        <p:spPr>
          <a:xfrm>
            <a:off x="457200" y="2195857"/>
            <a:ext cx="4285576" cy="3098800"/>
          </a:xfrm>
        </p:spPr>
      </p:pic>
      <p:sp>
        <p:nvSpPr>
          <p:cNvPr id="5" name="TextBox 4"/>
          <p:cNvSpPr txBox="1"/>
          <p:nvPr/>
        </p:nvSpPr>
        <p:spPr>
          <a:xfrm>
            <a:off x="4961467" y="2438400"/>
            <a:ext cx="3725333" cy="2585323"/>
          </a:xfrm>
          <a:prstGeom prst="rect">
            <a:avLst/>
          </a:prstGeom>
          <a:noFill/>
        </p:spPr>
        <p:txBody>
          <a:bodyPr wrap="square" rtlCol="0">
            <a:spAutoFit/>
          </a:bodyPr>
          <a:lstStyle/>
          <a:p>
            <a:pPr marL="285750" indent="-285750">
              <a:buFont typeface="Arial"/>
              <a:buChar char="•"/>
            </a:pPr>
            <a:r>
              <a:rPr lang="en-US" dirty="0" smtClean="0">
                <a:solidFill>
                  <a:schemeClr val="tx1">
                    <a:lumMod val="50000"/>
                    <a:lumOff val="50000"/>
                  </a:schemeClr>
                </a:solidFill>
              </a:rPr>
              <a:t>This level contains the base on which the entire agent will be built .</a:t>
            </a:r>
          </a:p>
          <a:p>
            <a:pPr marL="285750" indent="-285750">
              <a:buFont typeface="Arial"/>
              <a:buChar char="•"/>
            </a:pPr>
            <a:r>
              <a:rPr lang="en-US" dirty="0" smtClean="0">
                <a:solidFill>
                  <a:schemeClr val="tx1">
                    <a:lumMod val="50000"/>
                    <a:lumOff val="50000"/>
                  </a:schemeClr>
                </a:solidFill>
              </a:rPr>
              <a:t>This level contains a base , 4 standoff screws , 2 motors and wheel assembly .</a:t>
            </a:r>
          </a:p>
          <a:p>
            <a:pPr marL="285750" indent="-285750">
              <a:buFont typeface="Arial"/>
              <a:buChar char="•"/>
            </a:pPr>
            <a:r>
              <a:rPr lang="en-US" dirty="0" smtClean="0">
                <a:solidFill>
                  <a:schemeClr val="tx1">
                    <a:lumMod val="50000"/>
                    <a:lumOff val="50000"/>
                  </a:schemeClr>
                </a:solidFill>
              </a:rPr>
              <a:t>This is also the level on which  battery will be placed , for optimum balance .</a:t>
            </a:r>
          </a:p>
        </p:txBody>
      </p:sp>
    </p:spTree>
    <p:extLst>
      <p:ext uri="{BB962C8B-B14F-4D97-AF65-F5344CB8AC3E}">
        <p14:creationId xmlns="" xmlns:p14="http://schemas.microsoft.com/office/powerpoint/2010/main" val="29196396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Construction </a:t>
            </a:r>
            <a:r>
              <a:rPr lang="en-US" dirty="0"/>
              <a:t>of an </a:t>
            </a:r>
            <a:r>
              <a:rPr lang="en-US" dirty="0" smtClean="0"/>
              <a:t>Agent-Level 2</a:t>
            </a:r>
            <a:endParaRPr lang="en-US" dirty="0"/>
          </a:p>
        </p:txBody>
      </p:sp>
      <p:pic>
        <p:nvPicPr>
          <p:cNvPr id="4" name="Content Placeholder 3" descr=" Basic_level 2.png"/>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l="14383" r="14383"/>
          <a:stretch/>
        </p:blipFill>
        <p:spPr>
          <a:xfrm>
            <a:off x="575734" y="1062038"/>
            <a:ext cx="4105275" cy="3551237"/>
          </a:xfrm>
        </p:spPr>
      </p:pic>
      <p:sp>
        <p:nvSpPr>
          <p:cNvPr id="5" name="TextBox 4"/>
          <p:cNvSpPr txBox="1"/>
          <p:nvPr/>
        </p:nvSpPr>
        <p:spPr>
          <a:xfrm>
            <a:off x="4961467" y="1879600"/>
            <a:ext cx="3725333" cy="4247317"/>
          </a:xfrm>
          <a:prstGeom prst="rect">
            <a:avLst/>
          </a:prstGeom>
          <a:noFill/>
        </p:spPr>
        <p:txBody>
          <a:bodyPr wrap="square" rtlCol="0">
            <a:spAutoFit/>
          </a:bodyPr>
          <a:lstStyle/>
          <a:p>
            <a:pPr marL="285750" indent="-285750">
              <a:buFont typeface="Arial"/>
              <a:buChar char="•"/>
            </a:pPr>
            <a:r>
              <a:rPr lang="en-US" dirty="0" smtClean="0">
                <a:solidFill>
                  <a:srgbClr val="7F7F7F"/>
                </a:solidFill>
              </a:rPr>
              <a:t>This level contains the main microprocessor which will be controlling the agent’s behavior .</a:t>
            </a:r>
          </a:p>
          <a:p>
            <a:pPr marL="285750" indent="-285750">
              <a:buFont typeface="Arial"/>
              <a:buChar char="•"/>
            </a:pPr>
            <a:r>
              <a:rPr lang="en-US" dirty="0" smtClean="0">
                <a:solidFill>
                  <a:srgbClr val="7F7F7F"/>
                </a:solidFill>
              </a:rPr>
              <a:t>This level has 4 pairs of transmitters and receiving IR  .</a:t>
            </a:r>
          </a:p>
          <a:p>
            <a:pPr marL="285750" indent="-285750">
              <a:buFont typeface="Arial"/>
              <a:buChar char="•"/>
            </a:pPr>
            <a:r>
              <a:rPr lang="en-US" dirty="0" smtClean="0">
                <a:solidFill>
                  <a:srgbClr val="7F7F7F"/>
                </a:solidFill>
              </a:rPr>
              <a:t>These IR transmitters and receivers are used for mapping the surrounding environment  .</a:t>
            </a:r>
          </a:p>
          <a:p>
            <a:pPr marL="285750" indent="-285750">
              <a:buFont typeface="Arial"/>
              <a:buChar char="•"/>
            </a:pPr>
            <a:r>
              <a:rPr lang="en-US" dirty="0" smtClean="0">
                <a:solidFill>
                  <a:srgbClr val="7F7F7F"/>
                </a:solidFill>
              </a:rPr>
              <a:t>Alternatively these can also be used for communication .</a:t>
            </a:r>
          </a:p>
          <a:p>
            <a:pPr marL="285750" indent="-285750">
              <a:buFont typeface="Arial"/>
              <a:buChar char="•"/>
            </a:pPr>
            <a:r>
              <a:rPr lang="nl-NL" dirty="0" smtClean="0">
                <a:solidFill>
                  <a:srgbClr val="7F7F7F"/>
                </a:solidFill>
              </a:rPr>
              <a:t>Phototransistor and</a:t>
            </a:r>
            <a:r>
              <a:rPr lang="nl-NL" dirty="0">
                <a:solidFill>
                  <a:srgbClr val="7F7F7F"/>
                </a:solidFill>
              </a:rPr>
              <a:t> </a:t>
            </a:r>
            <a:r>
              <a:rPr lang="nl-NL" dirty="0" smtClean="0">
                <a:solidFill>
                  <a:srgbClr val="7F7F7F"/>
                </a:solidFill>
              </a:rPr>
              <a:t>IR emitter pair (VSMB10940) will be used for odometry . </a:t>
            </a:r>
            <a:endParaRPr lang="nl-NL" dirty="0">
              <a:solidFill>
                <a:srgbClr val="7F7F7F"/>
              </a:solidFill>
            </a:endParaRPr>
          </a:p>
          <a:p>
            <a:pPr marL="285750" indent="-285750">
              <a:buFont typeface="Arial"/>
              <a:buChar char="•"/>
            </a:pPr>
            <a:endParaRPr lang="en-US" dirty="0" smtClean="0">
              <a:solidFill>
                <a:srgbClr val="7F7F7F"/>
              </a:solidFill>
            </a:endParaRPr>
          </a:p>
          <a:p>
            <a:pPr marL="285750" indent="-285750">
              <a:buFont typeface="Arial"/>
              <a:buChar char="•"/>
            </a:pPr>
            <a:endParaRPr lang="en-US" dirty="0" smtClean="0">
              <a:solidFill>
                <a:srgbClr val="7F7F7F"/>
              </a:solidFill>
            </a:endParaRPr>
          </a:p>
        </p:txBody>
      </p:sp>
      <p:pic>
        <p:nvPicPr>
          <p:cNvPr id="6" name="Picture 5" descr="final_sensor_zoo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96758" y="4968875"/>
            <a:ext cx="2428575" cy="1496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578618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l.png"/>
          <p:cNvPicPr>
            <a:picLocks noChangeAspect="1"/>
          </p:cNvPicPr>
          <p:nvPr/>
        </p:nvPicPr>
        <p:blipFill rotWithShape="1">
          <a:blip r:embed="rId2">
            <a:extLst>
              <a:ext uri="{28A0092B-C50C-407E-A947-70E740481C1C}">
                <a14:useLocalDpi xmlns="" xmlns:a14="http://schemas.microsoft.com/office/drawing/2010/main" val="0"/>
              </a:ext>
            </a:extLst>
          </a:blip>
          <a:srcRect l="22665" r="19458" b="15113"/>
          <a:stretch/>
        </p:blipFill>
        <p:spPr>
          <a:xfrm>
            <a:off x="517601" y="1676213"/>
            <a:ext cx="4325332" cy="4208192"/>
          </a:xfrm>
          <a:prstGeom prst="rect">
            <a:avLst/>
          </a:prstGeom>
        </p:spPr>
      </p:pic>
      <p:sp>
        <p:nvSpPr>
          <p:cNvPr id="3" name="TextBox 2"/>
          <p:cNvSpPr txBox="1"/>
          <p:nvPr/>
        </p:nvSpPr>
        <p:spPr>
          <a:xfrm>
            <a:off x="758799" y="5876010"/>
            <a:ext cx="3830134" cy="369332"/>
          </a:xfrm>
          <a:prstGeom prst="rect">
            <a:avLst/>
          </a:prstGeom>
          <a:noFill/>
        </p:spPr>
        <p:txBody>
          <a:bodyPr wrap="square" rtlCol="0">
            <a:spAutoFit/>
          </a:bodyPr>
          <a:lstStyle/>
          <a:p>
            <a:pPr algn="ctr"/>
            <a:r>
              <a:rPr lang="en-US" dirty="0" smtClean="0"/>
              <a:t>Proposed design of the agent </a:t>
            </a:r>
            <a:endParaRPr lang="en-US" dirty="0"/>
          </a:p>
        </p:txBody>
      </p:sp>
      <p:sp>
        <p:nvSpPr>
          <p:cNvPr id="6" name="TextBox 5"/>
          <p:cNvSpPr txBox="1"/>
          <p:nvPr/>
        </p:nvSpPr>
        <p:spPr>
          <a:xfrm>
            <a:off x="4961467" y="2020685"/>
            <a:ext cx="3725333" cy="1754327"/>
          </a:xfrm>
          <a:prstGeom prst="rect">
            <a:avLst/>
          </a:prstGeom>
          <a:noFill/>
        </p:spPr>
        <p:txBody>
          <a:bodyPr wrap="square" rtlCol="0">
            <a:spAutoFit/>
          </a:bodyPr>
          <a:lstStyle/>
          <a:p>
            <a:pPr marL="285750" indent="-285750">
              <a:buFont typeface="Arial"/>
              <a:buChar char="•"/>
            </a:pPr>
            <a:r>
              <a:rPr lang="en-US" dirty="0" smtClean="0">
                <a:solidFill>
                  <a:srgbClr val="7F7F7F"/>
                </a:solidFill>
              </a:rPr>
              <a:t>This is the topmost layer of the agent.</a:t>
            </a:r>
          </a:p>
          <a:p>
            <a:pPr marL="285750" indent="-285750">
              <a:buFont typeface="Arial"/>
              <a:buChar char="•"/>
            </a:pPr>
            <a:r>
              <a:rPr lang="en-US" dirty="0" smtClean="0">
                <a:solidFill>
                  <a:srgbClr val="7F7F7F"/>
                </a:solidFill>
              </a:rPr>
              <a:t>This level contains 4 transmitters and receiver pair .</a:t>
            </a:r>
          </a:p>
          <a:p>
            <a:pPr marL="285750" indent="-285750">
              <a:buFont typeface="Arial"/>
              <a:buChar char="•"/>
            </a:pPr>
            <a:r>
              <a:rPr lang="en-US" dirty="0" smtClean="0">
                <a:solidFill>
                  <a:srgbClr val="7F7F7F"/>
                </a:solidFill>
              </a:rPr>
              <a:t>These pairs will be used for communication. </a:t>
            </a:r>
          </a:p>
        </p:txBody>
      </p:sp>
      <p:sp>
        <p:nvSpPr>
          <p:cNvPr id="7" name="Title 6"/>
          <p:cNvSpPr>
            <a:spLocks noGrp="1"/>
          </p:cNvSpPr>
          <p:nvPr>
            <p:ph type="title"/>
          </p:nvPr>
        </p:nvSpPr>
        <p:spPr/>
        <p:txBody>
          <a:bodyPr/>
          <a:lstStyle/>
          <a:p>
            <a:r>
              <a:rPr lang="en-US" dirty="0" smtClean="0"/>
              <a:t>Construction </a:t>
            </a:r>
            <a:r>
              <a:rPr lang="en-US" dirty="0"/>
              <a:t>of an </a:t>
            </a:r>
            <a:r>
              <a:rPr lang="en-US" dirty="0" smtClean="0"/>
              <a:t>Agent-Level 3 </a:t>
            </a:r>
            <a:endParaRPr lang="en-US" dirty="0"/>
          </a:p>
        </p:txBody>
      </p:sp>
    </p:spTree>
    <p:extLst>
      <p:ext uri="{BB962C8B-B14F-4D97-AF65-F5344CB8AC3E}">
        <p14:creationId xmlns="" xmlns:p14="http://schemas.microsoft.com/office/powerpoint/2010/main" val="13079296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warm final.jpg"/>
          <p:cNvPicPr>
            <a:picLocks noChangeAspect="1"/>
          </p:cNvPicPr>
          <p:nvPr/>
        </p:nvPicPr>
        <p:blipFill>
          <a:blip r:embed="rId2"/>
          <a:stretch>
            <a:fillRect/>
          </a:stretch>
        </p:blipFill>
        <p:spPr>
          <a:xfrm>
            <a:off x="2053883" y="1417638"/>
            <a:ext cx="4656406" cy="4429049"/>
          </a:xfrm>
          <a:prstGeom prst="rect">
            <a:avLst/>
          </a:prstGeom>
        </p:spPr>
      </p:pic>
      <p:sp>
        <p:nvSpPr>
          <p:cNvPr id="4" name="Title 6"/>
          <p:cNvSpPr>
            <a:spLocks noGrp="1"/>
          </p:cNvSpPr>
          <p:nvPr>
            <p:ph type="title"/>
          </p:nvPr>
        </p:nvSpPr>
        <p:spPr>
          <a:xfrm>
            <a:off x="457200" y="274638"/>
            <a:ext cx="8229600" cy="1143000"/>
          </a:xfrm>
        </p:spPr>
        <p:txBody>
          <a:bodyPr/>
          <a:lstStyle/>
          <a:p>
            <a:r>
              <a:rPr lang="en-US" dirty="0" smtClean="0"/>
              <a:t>Actual Construction of an Agent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 Protocol </a:t>
            </a:r>
            <a:endParaRPr lang="en-US" dirty="0"/>
          </a:p>
        </p:txBody>
      </p:sp>
      <p:pic>
        <p:nvPicPr>
          <p:cNvPr id="3" name="Picture 2"/>
          <p:cNvPicPr/>
          <p:nvPr/>
        </p:nvPicPr>
        <p:blipFill>
          <a:blip r:embed="rId2">
            <a:extLst>
              <a:ext uri="{28A0092B-C50C-407E-A947-70E740481C1C}">
                <a14:useLocalDpi xmlns="" xmlns:a14="http://schemas.microsoft.com/office/drawing/2010/main" val="0"/>
              </a:ext>
            </a:extLst>
          </a:blip>
          <a:stretch>
            <a:fillRect/>
          </a:stretch>
        </p:blipFill>
        <p:spPr>
          <a:xfrm>
            <a:off x="457200" y="1683597"/>
            <a:ext cx="8229600" cy="2363470"/>
          </a:xfrm>
          <a:prstGeom prst="rect">
            <a:avLst/>
          </a:prstGeom>
        </p:spPr>
      </p:pic>
      <p:sp>
        <p:nvSpPr>
          <p:cNvPr id="4" name="TextBox 3"/>
          <p:cNvSpPr txBox="1"/>
          <p:nvPr/>
        </p:nvSpPr>
        <p:spPr>
          <a:xfrm>
            <a:off x="626533" y="4284133"/>
            <a:ext cx="8060267" cy="2308324"/>
          </a:xfrm>
          <a:prstGeom prst="rect">
            <a:avLst/>
          </a:prstGeom>
          <a:noFill/>
        </p:spPr>
        <p:txBody>
          <a:bodyPr wrap="square" rtlCol="0">
            <a:spAutoFit/>
          </a:bodyPr>
          <a:lstStyle/>
          <a:p>
            <a:pPr marL="285750" indent="-285750">
              <a:buFont typeface="Arial"/>
              <a:buChar char="•"/>
            </a:pPr>
            <a:r>
              <a:rPr lang="en-IN" dirty="0">
                <a:solidFill>
                  <a:srgbClr val="7F7F7F"/>
                </a:solidFill>
              </a:rPr>
              <a:t>The NEC IR transmission protocol uses pulse distance encoding of the message bits. Each pulse burst (mark – RC transmitter ON) is 562.5µs in length, at a carrier frequency of 38kHz (26.3µs). Logical bits are transmitted as follows:</a:t>
            </a:r>
          </a:p>
          <a:p>
            <a:pPr marL="285750" lvl="0" indent="-285750">
              <a:buFont typeface="Arial"/>
              <a:buChar char="•"/>
            </a:pPr>
            <a:r>
              <a:rPr lang="en-IN" dirty="0">
                <a:solidFill>
                  <a:srgbClr val="7F7F7F"/>
                </a:solidFill>
              </a:rPr>
              <a:t>Logical '0' – a 562.5µs pulse burst followed by a 562.5µs space, with a total transmit time of 1.125ms</a:t>
            </a:r>
          </a:p>
          <a:p>
            <a:pPr marL="285750" lvl="0" indent="-285750">
              <a:buFont typeface="Arial"/>
              <a:buChar char="•"/>
            </a:pPr>
            <a:r>
              <a:rPr lang="en-IN" dirty="0">
                <a:solidFill>
                  <a:srgbClr val="7F7F7F"/>
                </a:solidFill>
              </a:rPr>
              <a:t>Logical '1' – a 562.5µs pulse burst followed by a 1.6875ms space, with a total transmit time of 2.25ms</a:t>
            </a:r>
          </a:p>
          <a:p>
            <a:endParaRPr lang="en-US" dirty="0">
              <a:solidFill>
                <a:srgbClr val="7F7F7F"/>
              </a:solidFill>
            </a:endParaRPr>
          </a:p>
        </p:txBody>
      </p:sp>
    </p:spTree>
    <p:extLst>
      <p:ext uri="{BB962C8B-B14F-4D97-AF65-F5344CB8AC3E}">
        <p14:creationId xmlns="" xmlns:p14="http://schemas.microsoft.com/office/powerpoint/2010/main" val="3502113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a:t>
            </a:r>
            <a:endParaRPr lang="en-US" dirty="0"/>
          </a:p>
        </p:txBody>
      </p:sp>
      <p:sp>
        <p:nvSpPr>
          <p:cNvPr id="3" name="Content Placeholder 2"/>
          <p:cNvSpPr>
            <a:spLocks noGrp="1"/>
          </p:cNvSpPr>
          <p:nvPr>
            <p:ph idx="1"/>
          </p:nvPr>
        </p:nvSpPr>
        <p:spPr/>
        <p:txBody>
          <a:bodyPr>
            <a:normAutofit/>
          </a:bodyPr>
          <a:lstStyle/>
          <a:p>
            <a:r>
              <a:rPr lang="en-US" sz="2000" dirty="0" smtClean="0">
                <a:solidFill>
                  <a:schemeClr val="bg1">
                    <a:lumMod val="50000"/>
                  </a:schemeClr>
                </a:solidFill>
              </a:rPr>
              <a:t>Swarm robotics is a new approach to the coordination of multirobot systems which consist of large numbers of mostly simple physical robots. It is supposed that a desired collective behavior emerges from the interactions between the robots and interactions of robots with the environment. This approach emerged on the field of artificial swarm intelligence, as well as the biological studies of insects, ants and other fields in nature, where swarm behavior occurs.</a:t>
            </a:r>
            <a:endParaRPr lang="en-US" sz="2000" dirty="0">
              <a:solidFill>
                <a:schemeClr val="bg1">
                  <a:lumMod val="50000"/>
                </a:schemeClr>
              </a:solidFill>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438170" y="3970527"/>
            <a:ext cx="4028731" cy="2497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26728668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Work Done in Semester 1 :- </a:t>
            </a:r>
            <a:endParaRPr lang="en-US" i="1" dirty="0"/>
          </a:p>
        </p:txBody>
      </p:sp>
      <p:pic>
        <p:nvPicPr>
          <p:cNvPr id="3" name="Picture 2" descr="IMG_2489.JPG"/>
          <p:cNvPicPr/>
          <p:nvPr/>
        </p:nvPicPr>
        <p:blipFill>
          <a:blip r:embed="rId2">
            <a:extLst>
              <a:ext uri="{28A0092B-C50C-407E-A947-70E740481C1C}">
                <a14:useLocalDpi xmlns="" xmlns:a14="http://schemas.microsoft.com/office/drawing/2010/main" val="0"/>
              </a:ext>
            </a:extLst>
          </a:blip>
          <a:srcRect/>
          <a:stretch>
            <a:fillRect/>
          </a:stretch>
        </p:blipFill>
        <p:spPr bwMode="auto">
          <a:xfrm>
            <a:off x="746125" y="1546013"/>
            <a:ext cx="3013248" cy="212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Content Placeholder 3" descr="IMG_2292.JPG"/>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99639" y="1546013"/>
            <a:ext cx="3129946"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5" name="Picture 4" descr="IMG_2418.JPG"/>
          <p:cNvPicPr/>
          <p:nvPr/>
        </p:nvPicPr>
        <p:blipFill>
          <a:blip r:embed="rId4">
            <a:extLst>
              <a:ext uri="{28A0092B-C50C-407E-A947-70E740481C1C}">
                <a14:useLocalDpi xmlns="" xmlns:a14="http://schemas.microsoft.com/office/drawing/2010/main" val="0"/>
              </a:ext>
            </a:extLst>
          </a:blip>
          <a:srcRect/>
          <a:stretch>
            <a:fillRect/>
          </a:stretch>
        </p:blipFill>
        <p:spPr bwMode="auto">
          <a:xfrm>
            <a:off x="746125" y="4013198"/>
            <a:ext cx="3013248" cy="2150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4199639" y="4251867"/>
            <a:ext cx="3129946" cy="1200329"/>
          </a:xfrm>
          <a:prstGeom prst="rect">
            <a:avLst/>
          </a:prstGeom>
          <a:noFill/>
        </p:spPr>
        <p:txBody>
          <a:bodyPr wrap="square" rtlCol="0">
            <a:spAutoFit/>
          </a:bodyPr>
          <a:lstStyle/>
          <a:p>
            <a:r>
              <a:rPr lang="en-US" dirty="0" smtClean="0">
                <a:solidFill>
                  <a:srgbClr val="7F7F7F"/>
                </a:solidFill>
              </a:rPr>
              <a:t>Tasks Completed : -</a:t>
            </a:r>
          </a:p>
          <a:p>
            <a:pPr marL="342900" indent="-342900">
              <a:buFont typeface="+mj-lt"/>
              <a:buAutoNum type="arabicPeriod"/>
            </a:pPr>
            <a:r>
              <a:rPr lang="en-US" dirty="0" smtClean="0">
                <a:solidFill>
                  <a:srgbClr val="7F7F7F"/>
                </a:solidFill>
              </a:rPr>
              <a:t>Arduino Agent assembly </a:t>
            </a:r>
          </a:p>
          <a:p>
            <a:pPr marL="342900" indent="-342900">
              <a:buFont typeface="+mj-lt"/>
              <a:buAutoNum type="arabicPeriod"/>
            </a:pPr>
            <a:r>
              <a:rPr lang="en-US" dirty="0" smtClean="0">
                <a:solidFill>
                  <a:srgbClr val="7F7F7F"/>
                </a:solidFill>
              </a:rPr>
              <a:t>Ultrasound Sensor Testing </a:t>
            </a:r>
          </a:p>
          <a:p>
            <a:pPr marL="342900" indent="-342900">
              <a:buFont typeface="+mj-lt"/>
              <a:buAutoNum type="arabicPeriod"/>
            </a:pPr>
            <a:r>
              <a:rPr lang="en-US" dirty="0" smtClean="0">
                <a:solidFill>
                  <a:srgbClr val="7F7F7F"/>
                </a:solidFill>
              </a:rPr>
              <a:t>IR communication Setup</a:t>
            </a:r>
          </a:p>
        </p:txBody>
      </p:sp>
    </p:spTree>
    <p:extLst>
      <p:ext uri="{BB962C8B-B14F-4D97-AF65-F5344CB8AC3E}">
        <p14:creationId xmlns="" xmlns:p14="http://schemas.microsoft.com/office/powerpoint/2010/main" val="3925316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PCB  (zero pcb) </a:t>
            </a:r>
            <a:endParaRPr lang="en-US" dirty="0"/>
          </a:p>
        </p:txBody>
      </p:sp>
      <p:pic>
        <p:nvPicPr>
          <p:cNvPr id="4" name="Picture 3" descr="IMG_4627.JPG"/>
          <p:cNvPicPr>
            <a:picLocks noChangeAspect="1"/>
          </p:cNvPicPr>
          <p:nvPr/>
        </p:nvPicPr>
        <p:blipFill>
          <a:blip r:embed="rId2"/>
          <a:stretch>
            <a:fillRect/>
          </a:stretch>
        </p:blipFill>
        <p:spPr>
          <a:xfrm>
            <a:off x="5069485" y="1274806"/>
            <a:ext cx="3293332" cy="2470000"/>
          </a:xfrm>
          <a:prstGeom prst="rect">
            <a:avLst/>
          </a:prstGeom>
        </p:spPr>
      </p:pic>
      <p:pic>
        <p:nvPicPr>
          <p:cNvPr id="6" name="Picture 5" descr="IMG_4629.JPG"/>
          <p:cNvPicPr>
            <a:picLocks noChangeAspect="1"/>
          </p:cNvPicPr>
          <p:nvPr/>
        </p:nvPicPr>
        <p:blipFill>
          <a:blip r:embed="rId3"/>
          <a:stretch>
            <a:fillRect/>
          </a:stretch>
        </p:blipFill>
        <p:spPr>
          <a:xfrm>
            <a:off x="3067129" y="3887638"/>
            <a:ext cx="2907434" cy="2180576"/>
          </a:xfrm>
          <a:prstGeom prst="rect">
            <a:avLst/>
          </a:prstGeom>
        </p:spPr>
      </p:pic>
      <p:pic>
        <p:nvPicPr>
          <p:cNvPr id="7" name="Picture 6" descr="IMG_4630.JPG"/>
          <p:cNvPicPr>
            <a:picLocks noChangeAspect="1"/>
          </p:cNvPicPr>
          <p:nvPr/>
        </p:nvPicPr>
        <p:blipFill>
          <a:blip r:embed="rId4"/>
          <a:stretch>
            <a:fillRect/>
          </a:stretch>
        </p:blipFill>
        <p:spPr>
          <a:xfrm>
            <a:off x="1146517" y="1417638"/>
            <a:ext cx="3102890" cy="2327168"/>
          </a:xfrm>
          <a:prstGeom prst="rect">
            <a:avLst/>
          </a:prstGeom>
        </p:spPr>
      </p:pic>
      <p:sp>
        <p:nvSpPr>
          <p:cNvPr id="8" name="TextBox 7"/>
          <p:cNvSpPr txBox="1"/>
          <p:nvPr/>
        </p:nvSpPr>
        <p:spPr>
          <a:xfrm>
            <a:off x="2771336" y="6274191"/>
            <a:ext cx="3756074" cy="369332"/>
          </a:xfrm>
          <a:prstGeom prst="rect">
            <a:avLst/>
          </a:prstGeom>
          <a:noFill/>
        </p:spPr>
        <p:txBody>
          <a:bodyPr wrap="square" rtlCol="0">
            <a:spAutoFit/>
          </a:bodyPr>
          <a:lstStyle/>
          <a:p>
            <a:pPr algn="ctr"/>
            <a:r>
              <a:rPr lang="en-IN" dirty="0" smtClean="0">
                <a:solidFill>
                  <a:schemeClr val="tx1">
                    <a:lumMod val="50000"/>
                    <a:lumOff val="50000"/>
                  </a:schemeClr>
                </a:solidFill>
              </a:rPr>
              <a:t>Initial Zero PCB designs </a:t>
            </a:r>
            <a:endParaRPr lang="en-US"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Version 1 </a:t>
            </a:r>
            <a:endParaRPr lang="en-US" i="1" dirty="0"/>
          </a:p>
        </p:txBody>
      </p:sp>
      <p:pic>
        <p:nvPicPr>
          <p:cNvPr id="3" name="Picture 2" descr="IMG_4628.JPG"/>
          <p:cNvPicPr>
            <a:picLocks noChangeAspect="1"/>
          </p:cNvPicPr>
          <p:nvPr/>
        </p:nvPicPr>
        <p:blipFill>
          <a:blip r:embed="rId2"/>
          <a:stretch>
            <a:fillRect/>
          </a:stretch>
        </p:blipFill>
        <p:spPr>
          <a:xfrm>
            <a:off x="5509843" y="2352774"/>
            <a:ext cx="3176957" cy="2382719"/>
          </a:xfrm>
          <a:prstGeom prst="rect">
            <a:avLst/>
          </a:prstGeom>
        </p:spPr>
      </p:pic>
      <p:pic>
        <p:nvPicPr>
          <p:cNvPr id="5" name="Picture 4"/>
          <p:cNvPicPr/>
          <p:nvPr/>
        </p:nvPicPr>
        <p:blipFill>
          <a:blip r:embed="rId3" cstate="print"/>
          <a:srcRect/>
          <a:stretch>
            <a:fillRect/>
          </a:stretch>
        </p:blipFill>
        <p:spPr bwMode="auto">
          <a:xfrm>
            <a:off x="1153551" y="2445930"/>
            <a:ext cx="3030626" cy="2289563"/>
          </a:xfrm>
          <a:prstGeom prst="rect">
            <a:avLst/>
          </a:prstGeom>
          <a:noFill/>
          <a:ln w="9525">
            <a:noFill/>
            <a:miter lim="800000"/>
            <a:headEnd/>
            <a:tailEnd/>
          </a:ln>
        </p:spPr>
      </p:pic>
      <p:sp>
        <p:nvSpPr>
          <p:cNvPr id="6" name="TextBox 5"/>
          <p:cNvSpPr txBox="1"/>
          <p:nvPr/>
        </p:nvSpPr>
        <p:spPr>
          <a:xfrm>
            <a:off x="5849816" y="4991686"/>
            <a:ext cx="2475914" cy="365760"/>
          </a:xfrm>
          <a:prstGeom prst="rect">
            <a:avLst/>
          </a:prstGeom>
          <a:noFill/>
        </p:spPr>
        <p:txBody>
          <a:bodyPr wrap="square" rtlCol="0">
            <a:spAutoFit/>
          </a:bodyPr>
          <a:lstStyle/>
          <a:p>
            <a:r>
              <a:rPr lang="en-IN" dirty="0" smtClean="0">
                <a:solidFill>
                  <a:schemeClr val="tx1">
                    <a:lumMod val="50000"/>
                    <a:lumOff val="50000"/>
                  </a:schemeClr>
                </a:solidFill>
              </a:rPr>
              <a:t>Actual Photo of the PCB</a:t>
            </a:r>
            <a:endParaRPr lang="en-US" dirty="0">
              <a:solidFill>
                <a:schemeClr val="tx1">
                  <a:lumMod val="50000"/>
                  <a:lumOff val="50000"/>
                </a:schemeClr>
              </a:solidFill>
            </a:endParaRPr>
          </a:p>
        </p:txBody>
      </p:sp>
      <p:sp>
        <p:nvSpPr>
          <p:cNvPr id="7" name="TextBox 6"/>
          <p:cNvSpPr txBox="1"/>
          <p:nvPr/>
        </p:nvSpPr>
        <p:spPr>
          <a:xfrm>
            <a:off x="956603" y="4988114"/>
            <a:ext cx="3418449" cy="369332"/>
          </a:xfrm>
          <a:prstGeom prst="rect">
            <a:avLst/>
          </a:prstGeom>
          <a:noFill/>
        </p:spPr>
        <p:txBody>
          <a:bodyPr wrap="square" rtlCol="0">
            <a:spAutoFit/>
          </a:bodyPr>
          <a:lstStyle/>
          <a:p>
            <a:r>
              <a:rPr lang="en-IN" dirty="0" smtClean="0">
                <a:solidFill>
                  <a:schemeClr val="tx1">
                    <a:lumMod val="50000"/>
                    <a:lumOff val="50000"/>
                  </a:schemeClr>
                </a:solidFill>
              </a:rPr>
              <a:t>Eagle layout of the proposed PCB </a:t>
            </a:r>
            <a:endParaRPr lang="en-US"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Version 2 </a:t>
            </a:r>
            <a:endParaRPr lang="en-US" i="1" dirty="0"/>
          </a:p>
        </p:txBody>
      </p:sp>
      <p:pic>
        <p:nvPicPr>
          <p:cNvPr id="3" name="Picture 2"/>
          <p:cNvPicPr/>
          <p:nvPr/>
        </p:nvPicPr>
        <p:blipFill>
          <a:blip r:embed="rId2" cstate="print"/>
          <a:srcRect/>
          <a:stretch>
            <a:fillRect/>
          </a:stretch>
        </p:blipFill>
        <p:spPr bwMode="auto">
          <a:xfrm>
            <a:off x="1330120" y="2672861"/>
            <a:ext cx="3030863" cy="2334711"/>
          </a:xfrm>
          <a:prstGeom prst="rect">
            <a:avLst/>
          </a:prstGeom>
          <a:noFill/>
          <a:ln w="9525">
            <a:noFill/>
            <a:miter lim="800000"/>
            <a:headEnd/>
            <a:tailEnd/>
          </a:ln>
        </p:spPr>
      </p:pic>
      <p:pic>
        <p:nvPicPr>
          <p:cNvPr id="4" name="Picture 3" descr="IMG_20160426_121315922.jpg"/>
          <p:cNvPicPr/>
          <p:nvPr/>
        </p:nvPicPr>
        <p:blipFill>
          <a:blip r:embed="rId3" cstate="print"/>
          <a:srcRect l="15598" t="19464" r="20209" b="25000"/>
          <a:stretch>
            <a:fillRect/>
          </a:stretch>
        </p:blipFill>
        <p:spPr>
          <a:xfrm rot="5400000" flipV="1">
            <a:off x="5481465" y="2280651"/>
            <a:ext cx="2323893" cy="3129950"/>
          </a:xfrm>
          <a:prstGeom prst="rect">
            <a:avLst/>
          </a:prstGeom>
        </p:spPr>
      </p:pic>
      <p:sp>
        <p:nvSpPr>
          <p:cNvPr id="5" name="TextBox 4"/>
          <p:cNvSpPr txBox="1"/>
          <p:nvPr/>
        </p:nvSpPr>
        <p:spPr>
          <a:xfrm>
            <a:off x="900332" y="5174566"/>
            <a:ext cx="3756074" cy="369332"/>
          </a:xfrm>
          <a:prstGeom prst="rect">
            <a:avLst/>
          </a:prstGeom>
          <a:noFill/>
        </p:spPr>
        <p:txBody>
          <a:bodyPr wrap="square" rtlCol="0">
            <a:spAutoFit/>
          </a:bodyPr>
          <a:lstStyle/>
          <a:p>
            <a:pPr algn="ctr"/>
            <a:r>
              <a:rPr lang="en-IN" dirty="0" smtClean="0">
                <a:solidFill>
                  <a:schemeClr val="tx1">
                    <a:lumMod val="50000"/>
                    <a:lumOff val="50000"/>
                  </a:schemeClr>
                </a:solidFill>
              </a:rPr>
              <a:t>Eagle layout of the proposed PCB </a:t>
            </a:r>
            <a:endParaRPr lang="en-US" dirty="0">
              <a:solidFill>
                <a:schemeClr val="tx1">
                  <a:lumMod val="50000"/>
                  <a:lumOff val="50000"/>
                </a:schemeClr>
              </a:solidFill>
            </a:endParaRPr>
          </a:p>
        </p:txBody>
      </p:sp>
      <p:sp>
        <p:nvSpPr>
          <p:cNvPr id="7" name="TextBox 6"/>
          <p:cNvSpPr txBox="1"/>
          <p:nvPr/>
        </p:nvSpPr>
        <p:spPr>
          <a:xfrm>
            <a:off x="5455921" y="5174566"/>
            <a:ext cx="2475914" cy="365760"/>
          </a:xfrm>
          <a:prstGeom prst="rect">
            <a:avLst/>
          </a:prstGeom>
          <a:noFill/>
        </p:spPr>
        <p:txBody>
          <a:bodyPr wrap="square" rtlCol="0">
            <a:spAutoFit/>
          </a:bodyPr>
          <a:lstStyle/>
          <a:p>
            <a:r>
              <a:rPr lang="en-IN" dirty="0" smtClean="0">
                <a:solidFill>
                  <a:schemeClr val="tx1">
                    <a:lumMod val="50000"/>
                    <a:lumOff val="50000"/>
                  </a:schemeClr>
                </a:solidFill>
              </a:rPr>
              <a:t>Actual Photo of the PCB</a:t>
            </a:r>
            <a:endParaRPr lang="en-US"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Version 3 </a:t>
            </a:r>
            <a:endParaRPr lang="en-US" i="1" dirty="0"/>
          </a:p>
        </p:txBody>
      </p:sp>
      <p:pic>
        <p:nvPicPr>
          <p:cNvPr id="5" name="Picture 4" descr="main board eagle.PNG"/>
          <p:cNvPicPr>
            <a:picLocks noChangeAspect="1"/>
          </p:cNvPicPr>
          <p:nvPr/>
        </p:nvPicPr>
        <p:blipFill>
          <a:blip r:embed="rId2"/>
          <a:stretch>
            <a:fillRect/>
          </a:stretch>
        </p:blipFill>
        <p:spPr>
          <a:xfrm>
            <a:off x="4982480" y="1984036"/>
            <a:ext cx="3704320" cy="3677670"/>
          </a:xfrm>
          <a:prstGeom prst="rect">
            <a:avLst/>
          </a:prstGeom>
        </p:spPr>
      </p:pic>
      <p:pic>
        <p:nvPicPr>
          <p:cNvPr id="6" name="Picture 5" descr="upper board eagle.PNG"/>
          <p:cNvPicPr>
            <a:picLocks noChangeAspect="1"/>
          </p:cNvPicPr>
          <p:nvPr/>
        </p:nvPicPr>
        <p:blipFill>
          <a:blip r:embed="rId3"/>
          <a:stretch>
            <a:fillRect/>
          </a:stretch>
        </p:blipFill>
        <p:spPr>
          <a:xfrm>
            <a:off x="640080" y="1964049"/>
            <a:ext cx="3744295" cy="369765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warm final.jpg"/>
          <p:cNvPicPr>
            <a:picLocks noChangeAspect="1"/>
          </p:cNvPicPr>
          <p:nvPr/>
        </p:nvPicPr>
        <p:blipFill>
          <a:blip r:embed="rId2"/>
          <a:stretch>
            <a:fillRect/>
          </a:stretch>
        </p:blipFill>
        <p:spPr>
          <a:xfrm>
            <a:off x="1832372" y="274638"/>
            <a:ext cx="5627196" cy="5352439"/>
          </a:xfrm>
          <a:prstGeom prst="rect">
            <a:avLst/>
          </a:prstGeom>
        </p:spPr>
      </p:pic>
      <p:sp>
        <p:nvSpPr>
          <p:cNvPr id="4" name="TextBox 3"/>
          <p:cNvSpPr txBox="1"/>
          <p:nvPr/>
        </p:nvSpPr>
        <p:spPr>
          <a:xfrm>
            <a:off x="1832372" y="5824025"/>
            <a:ext cx="5627196" cy="369332"/>
          </a:xfrm>
          <a:prstGeom prst="rect">
            <a:avLst/>
          </a:prstGeom>
          <a:noFill/>
        </p:spPr>
        <p:txBody>
          <a:bodyPr wrap="square" rtlCol="0">
            <a:spAutoFit/>
          </a:bodyPr>
          <a:lstStyle/>
          <a:p>
            <a:pPr algn="ctr"/>
            <a:r>
              <a:rPr lang="en-IN" b="1" dirty="0" smtClean="0"/>
              <a:t> </a:t>
            </a:r>
            <a:r>
              <a:rPr lang="en-IN" b="1" dirty="0" smtClean="0"/>
              <a:t>Actual photo of </a:t>
            </a:r>
            <a:r>
              <a:rPr lang="en-IN" b="1" smtClean="0"/>
              <a:t>the final </a:t>
            </a:r>
            <a:r>
              <a:rPr lang="en-IN" b="1" dirty="0" smtClean="0"/>
              <a:t>Agent </a:t>
            </a:r>
            <a:endParaRPr 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i="1" dirty="0" smtClean="0"/>
              <a:t>Various Iteration of the base of the agents  </a:t>
            </a:r>
            <a:endParaRPr lang="en-US" i="1" dirty="0"/>
          </a:p>
        </p:txBody>
      </p:sp>
      <p:pic>
        <p:nvPicPr>
          <p:cNvPr id="2050" name="Picture 2"/>
          <p:cNvPicPr>
            <a:picLocks noChangeAspect="1" noChangeArrowheads="1"/>
          </p:cNvPicPr>
          <p:nvPr/>
        </p:nvPicPr>
        <p:blipFill>
          <a:blip r:embed="rId2"/>
          <a:srcRect/>
          <a:stretch>
            <a:fillRect/>
          </a:stretch>
        </p:blipFill>
        <p:spPr bwMode="auto">
          <a:xfrm>
            <a:off x="1364566" y="2104399"/>
            <a:ext cx="6542505" cy="3747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smtClean="0"/>
              <a:t>Transistor Testing Setup  </a:t>
            </a:r>
            <a:endParaRPr lang="en-US" i="1" dirty="0"/>
          </a:p>
        </p:txBody>
      </p:sp>
      <p:pic>
        <p:nvPicPr>
          <p:cNvPr id="3" name="Picture 2" descr="IMG_3810.JPG"/>
          <p:cNvPicPr/>
          <p:nvPr/>
        </p:nvPicPr>
        <p:blipFill>
          <a:blip r:embed="rId2" cstate="print"/>
          <a:stretch>
            <a:fillRect/>
          </a:stretch>
        </p:blipFill>
        <p:spPr>
          <a:xfrm>
            <a:off x="1261770" y="4153849"/>
            <a:ext cx="2266950" cy="1702435"/>
          </a:xfrm>
          <a:prstGeom prst="rect">
            <a:avLst/>
          </a:prstGeom>
        </p:spPr>
      </p:pic>
      <p:pic>
        <p:nvPicPr>
          <p:cNvPr id="4" name="Picture 3" descr="IMG_3809.JPG"/>
          <p:cNvPicPr/>
          <p:nvPr/>
        </p:nvPicPr>
        <p:blipFill>
          <a:blip r:embed="rId3" cstate="print"/>
          <a:stretch>
            <a:fillRect/>
          </a:stretch>
        </p:blipFill>
        <p:spPr>
          <a:xfrm>
            <a:off x="5734197" y="4153608"/>
            <a:ext cx="2270319" cy="1702676"/>
          </a:xfrm>
          <a:prstGeom prst="rect">
            <a:avLst/>
          </a:prstGeom>
        </p:spPr>
      </p:pic>
      <p:pic>
        <p:nvPicPr>
          <p:cNvPr id="5" name="Picture 4" descr="IMG_3808.JPG"/>
          <p:cNvPicPr/>
          <p:nvPr/>
        </p:nvPicPr>
        <p:blipFill>
          <a:blip r:embed="rId4" cstate="print"/>
          <a:stretch>
            <a:fillRect/>
          </a:stretch>
        </p:blipFill>
        <p:spPr>
          <a:xfrm>
            <a:off x="2979054" y="1417638"/>
            <a:ext cx="3288103" cy="2137610"/>
          </a:xfrm>
          <a:prstGeom prst="rect">
            <a:avLst/>
          </a:prstGeom>
        </p:spPr>
      </p:pic>
      <p:sp>
        <p:nvSpPr>
          <p:cNvPr id="6" name="TextBox 5"/>
          <p:cNvSpPr txBox="1"/>
          <p:nvPr/>
        </p:nvSpPr>
        <p:spPr>
          <a:xfrm>
            <a:off x="457200" y="5856284"/>
            <a:ext cx="3756074" cy="369332"/>
          </a:xfrm>
          <a:prstGeom prst="rect">
            <a:avLst/>
          </a:prstGeom>
          <a:noFill/>
        </p:spPr>
        <p:txBody>
          <a:bodyPr wrap="square" rtlCol="0">
            <a:spAutoFit/>
          </a:bodyPr>
          <a:lstStyle/>
          <a:p>
            <a:pPr algn="ctr"/>
            <a:r>
              <a:rPr lang="en-IN" dirty="0" smtClean="0">
                <a:solidFill>
                  <a:schemeClr val="tx1">
                    <a:lumMod val="50000"/>
                    <a:lumOff val="50000"/>
                  </a:schemeClr>
                </a:solidFill>
              </a:rPr>
              <a:t>Input output Waveform Comparison</a:t>
            </a:r>
            <a:endParaRPr lang="en-US" dirty="0">
              <a:solidFill>
                <a:schemeClr val="tx1">
                  <a:lumMod val="50000"/>
                  <a:lumOff val="50000"/>
                </a:schemeClr>
              </a:solidFill>
            </a:endParaRPr>
          </a:p>
        </p:txBody>
      </p:sp>
      <p:sp>
        <p:nvSpPr>
          <p:cNvPr id="7" name="TextBox 6"/>
          <p:cNvSpPr txBox="1"/>
          <p:nvPr/>
        </p:nvSpPr>
        <p:spPr>
          <a:xfrm>
            <a:off x="4930726" y="5856284"/>
            <a:ext cx="3756074" cy="369332"/>
          </a:xfrm>
          <a:prstGeom prst="rect">
            <a:avLst/>
          </a:prstGeom>
          <a:noFill/>
        </p:spPr>
        <p:txBody>
          <a:bodyPr wrap="square" rtlCol="0">
            <a:spAutoFit/>
          </a:bodyPr>
          <a:lstStyle/>
          <a:p>
            <a:pPr algn="ctr"/>
            <a:r>
              <a:rPr lang="en-IN" dirty="0" smtClean="0">
                <a:solidFill>
                  <a:schemeClr val="tx1">
                    <a:lumMod val="50000"/>
                    <a:lumOff val="50000"/>
                  </a:schemeClr>
                </a:solidFill>
              </a:rPr>
              <a:t>Transistor  triggering delay measured</a:t>
            </a:r>
            <a:endParaRPr lang="en-US" dirty="0">
              <a:solidFill>
                <a:schemeClr val="tx1">
                  <a:lumMod val="50000"/>
                  <a:lumOff val="50000"/>
                </a:schemeClr>
              </a:solidFill>
            </a:endParaRPr>
          </a:p>
        </p:txBody>
      </p:sp>
      <p:sp>
        <p:nvSpPr>
          <p:cNvPr id="8" name="TextBox 7"/>
          <p:cNvSpPr txBox="1"/>
          <p:nvPr/>
        </p:nvSpPr>
        <p:spPr>
          <a:xfrm>
            <a:off x="2693963" y="3560913"/>
            <a:ext cx="3756074" cy="369332"/>
          </a:xfrm>
          <a:prstGeom prst="rect">
            <a:avLst/>
          </a:prstGeom>
          <a:noFill/>
        </p:spPr>
        <p:txBody>
          <a:bodyPr wrap="square" rtlCol="0">
            <a:spAutoFit/>
          </a:bodyPr>
          <a:lstStyle/>
          <a:p>
            <a:pPr algn="ctr"/>
            <a:r>
              <a:rPr lang="en-IN" dirty="0" smtClean="0">
                <a:solidFill>
                  <a:schemeClr val="tx1">
                    <a:lumMod val="50000"/>
                    <a:lumOff val="50000"/>
                  </a:schemeClr>
                </a:solidFill>
              </a:rPr>
              <a:t>Transistor testing assembly </a:t>
            </a:r>
            <a:endParaRPr lang="en-US"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8117"/>
            <a:ext cx="7772400" cy="1470025"/>
          </a:xfrm>
        </p:spPr>
        <p:txBody>
          <a:bodyPr/>
          <a:lstStyle/>
          <a:p>
            <a:r>
              <a:rPr lang="en-IN" dirty="0" smtClean="0"/>
              <a:t>THANK YOU !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Swarms </a:t>
            </a:r>
            <a:endParaRPr lang="en-US" dirty="0"/>
          </a:p>
        </p:txBody>
      </p:sp>
      <p:pic>
        <p:nvPicPr>
          <p:cNvPr id="4" name="Content Placeholder 3" descr="Picture1.png"/>
          <p:cNvPicPr>
            <a:picLocks noGrp="1" noChangeAspect="1"/>
          </p:cNvPicPr>
          <p:nvPr>
            <p:ph idx="1"/>
          </p:nvPr>
        </p:nvPicPr>
        <p:blipFill>
          <a:blip r:embed="rId2">
            <a:extLst>
              <a:ext uri="{28A0092B-C50C-407E-A947-70E740481C1C}">
                <a14:useLocalDpi xmlns="" xmlns:a14="http://schemas.microsoft.com/office/drawing/2010/main" val="0"/>
              </a:ext>
            </a:extLst>
          </a:blip>
          <a:srcRect t="10956" b="10956"/>
          <a:stretch>
            <a:fillRect/>
          </a:stretch>
        </p:blipFill>
        <p:spPr>
          <a:xfrm>
            <a:off x="457200" y="2032020"/>
            <a:ext cx="4044462" cy="2774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Picture2.jp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710666" y="2032020"/>
            <a:ext cx="3976133" cy="2774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996797" y="5208302"/>
            <a:ext cx="3135085" cy="369332"/>
          </a:xfrm>
          <a:prstGeom prst="rect">
            <a:avLst/>
          </a:prstGeom>
          <a:noFill/>
        </p:spPr>
        <p:txBody>
          <a:bodyPr wrap="square" rtlCol="0">
            <a:spAutoFit/>
          </a:bodyPr>
          <a:lstStyle/>
          <a:p>
            <a:pPr algn="ctr"/>
            <a:r>
              <a:rPr lang="en-US" dirty="0" smtClean="0"/>
              <a:t>HETEROGENEOUS SWARM </a:t>
            </a:r>
            <a:endParaRPr lang="en-US" dirty="0"/>
          </a:p>
        </p:txBody>
      </p:sp>
      <p:sp>
        <p:nvSpPr>
          <p:cNvPr id="7" name="TextBox 6"/>
          <p:cNvSpPr txBox="1"/>
          <p:nvPr/>
        </p:nvSpPr>
        <p:spPr>
          <a:xfrm>
            <a:off x="5152460" y="5208302"/>
            <a:ext cx="2652765" cy="369332"/>
          </a:xfrm>
          <a:prstGeom prst="rect">
            <a:avLst/>
          </a:prstGeom>
          <a:noFill/>
        </p:spPr>
        <p:txBody>
          <a:bodyPr wrap="square" rtlCol="0">
            <a:spAutoFit/>
          </a:bodyPr>
          <a:lstStyle/>
          <a:p>
            <a:pPr algn="ctr"/>
            <a:r>
              <a:rPr lang="en-US" dirty="0" smtClean="0"/>
              <a:t>HOMOGENEOUS SWARM </a:t>
            </a:r>
            <a:endParaRPr lang="en-US" dirty="0"/>
          </a:p>
        </p:txBody>
      </p:sp>
    </p:spTree>
    <p:extLst>
      <p:ext uri="{BB962C8B-B14F-4D97-AF65-F5344CB8AC3E}">
        <p14:creationId xmlns="" xmlns:p14="http://schemas.microsoft.com/office/powerpoint/2010/main" val="36941201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Headings)"/>
                <a:cs typeface="Calibri (Headings)"/>
              </a:rPr>
              <a:t>Biology to Robotics</a:t>
            </a:r>
            <a:endParaRPr lang="en-IN" dirty="0">
              <a:latin typeface="Calibri (Headings)"/>
              <a:cs typeface="Calibri (Headings)"/>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17973" y="2472878"/>
            <a:ext cx="3459934" cy="2359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847423" y="2472878"/>
            <a:ext cx="3364447" cy="2359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p:cNvSpPr txBox="1">
            <a:spLocks/>
          </p:cNvSpPr>
          <p:nvPr/>
        </p:nvSpPr>
        <p:spPr>
          <a:xfrm>
            <a:off x="617973" y="5369344"/>
            <a:ext cx="3489834" cy="57811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Swarm of birds</a:t>
            </a:r>
            <a:endParaRPr lang="en-IN" sz="2400" dirty="0"/>
          </a:p>
        </p:txBody>
      </p:sp>
      <p:sp>
        <p:nvSpPr>
          <p:cNvPr id="7" name="Title 1"/>
          <p:cNvSpPr txBox="1">
            <a:spLocks/>
          </p:cNvSpPr>
          <p:nvPr/>
        </p:nvSpPr>
        <p:spPr>
          <a:xfrm>
            <a:off x="5000059" y="5369344"/>
            <a:ext cx="3054699" cy="62968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Swarm of robots</a:t>
            </a:r>
            <a:endParaRPr lang="en-IN" sz="2400" dirty="0"/>
          </a:p>
        </p:txBody>
      </p:sp>
    </p:spTree>
    <p:extLst>
      <p:ext uri="{BB962C8B-B14F-4D97-AF65-F5344CB8AC3E}">
        <p14:creationId xmlns="" xmlns:p14="http://schemas.microsoft.com/office/powerpoint/2010/main" val="21168061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neybeerobo.jp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58503" y="2005362"/>
            <a:ext cx="2354164" cy="2280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Jasmine3plus.jp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553097" y="1977226"/>
            <a:ext cx="2711652" cy="22822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658503" y="4501000"/>
            <a:ext cx="2354164" cy="369332"/>
          </a:xfrm>
          <a:prstGeom prst="rect">
            <a:avLst/>
          </a:prstGeom>
          <a:noFill/>
        </p:spPr>
        <p:txBody>
          <a:bodyPr wrap="square" rtlCol="0">
            <a:spAutoFit/>
          </a:bodyPr>
          <a:lstStyle/>
          <a:p>
            <a:pPr algn="ctr"/>
            <a:r>
              <a:rPr lang="en-US" b="1" i="1" dirty="0" smtClean="0"/>
              <a:t>Colias Project </a:t>
            </a:r>
            <a:endParaRPr lang="en-US" b="1" i="1" dirty="0"/>
          </a:p>
        </p:txBody>
      </p:sp>
      <p:sp>
        <p:nvSpPr>
          <p:cNvPr id="9" name="TextBox 8"/>
          <p:cNvSpPr txBox="1"/>
          <p:nvPr/>
        </p:nvSpPr>
        <p:spPr>
          <a:xfrm>
            <a:off x="3311942" y="4501000"/>
            <a:ext cx="3183318" cy="369332"/>
          </a:xfrm>
          <a:prstGeom prst="rect">
            <a:avLst/>
          </a:prstGeom>
          <a:noFill/>
        </p:spPr>
        <p:txBody>
          <a:bodyPr wrap="square" rtlCol="0">
            <a:spAutoFit/>
          </a:bodyPr>
          <a:lstStyle/>
          <a:p>
            <a:r>
              <a:rPr lang="en-US" b="1" i="1" dirty="0" smtClean="0"/>
              <a:t>Jasmine Swarm Robot Project </a:t>
            </a:r>
            <a:endParaRPr lang="en-US" b="1" i="1" dirty="0"/>
          </a:p>
        </p:txBody>
      </p:sp>
      <p:pic>
        <p:nvPicPr>
          <p:cNvPr id="11" name="Picture 10"/>
          <p:cNvPicPr>
            <a:picLocks noChangeAspect="1"/>
          </p:cNvPicPr>
          <p:nvPr/>
        </p:nvPicPr>
        <p:blipFill>
          <a:blip r:embed="rId5"/>
          <a:stretch>
            <a:fillRect/>
          </a:stretch>
        </p:blipFill>
        <p:spPr>
          <a:xfrm>
            <a:off x="6743364" y="1977226"/>
            <a:ext cx="1809791" cy="22822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p:cNvSpPr txBox="1"/>
          <p:nvPr/>
        </p:nvSpPr>
        <p:spPr>
          <a:xfrm>
            <a:off x="6743364" y="4501000"/>
            <a:ext cx="2083108" cy="369332"/>
          </a:xfrm>
          <a:prstGeom prst="rect">
            <a:avLst/>
          </a:prstGeom>
          <a:noFill/>
        </p:spPr>
        <p:txBody>
          <a:bodyPr wrap="square" rtlCol="0">
            <a:spAutoFit/>
          </a:bodyPr>
          <a:lstStyle/>
          <a:p>
            <a:pPr algn="ctr"/>
            <a:r>
              <a:rPr lang="en-US" b="1" i="1" dirty="0" smtClean="0"/>
              <a:t>Kilobot </a:t>
            </a:r>
            <a:endParaRPr lang="en-US" b="1" i="1" dirty="0"/>
          </a:p>
        </p:txBody>
      </p:sp>
      <p:sp>
        <p:nvSpPr>
          <p:cNvPr id="15" name="Title 14"/>
          <p:cNvSpPr>
            <a:spLocks noGrp="1"/>
          </p:cNvSpPr>
          <p:nvPr>
            <p:ph type="title"/>
          </p:nvPr>
        </p:nvSpPr>
        <p:spPr/>
        <p:txBody>
          <a:bodyPr/>
          <a:lstStyle/>
          <a:p>
            <a:r>
              <a:rPr lang="en-US" dirty="0" smtClean="0"/>
              <a:t>Other Swarm Robot Projects : -</a:t>
            </a:r>
            <a:endParaRPr lang="en-US" dirty="0"/>
          </a:p>
        </p:txBody>
      </p:sp>
    </p:spTree>
    <p:extLst>
      <p:ext uri="{BB962C8B-B14F-4D97-AF65-F5344CB8AC3E}">
        <p14:creationId xmlns="" xmlns:p14="http://schemas.microsoft.com/office/powerpoint/2010/main" val="1632461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References :-</a:t>
            </a:r>
            <a:endParaRPr lang="en-US" dirty="0"/>
          </a:p>
        </p:txBody>
      </p:sp>
      <p:sp>
        <p:nvSpPr>
          <p:cNvPr id="4" name="Content Placeholder 3"/>
          <p:cNvSpPr>
            <a:spLocks noGrp="1"/>
          </p:cNvSpPr>
          <p:nvPr>
            <p:ph idx="1"/>
          </p:nvPr>
        </p:nvSpPr>
        <p:spPr/>
        <p:txBody>
          <a:bodyPr>
            <a:noAutofit/>
          </a:bodyPr>
          <a:lstStyle/>
          <a:p>
            <a:r>
              <a:rPr lang="en-US" sz="1400" b="1" dirty="0"/>
              <a:t>7.1 REFERENCES:</a:t>
            </a:r>
            <a:endParaRPr lang="en-IN" sz="1400" dirty="0"/>
          </a:p>
          <a:p>
            <a:r>
              <a:rPr lang="en-US" sz="1400" b="1" dirty="0"/>
              <a:t>7.1.1 JOURNAL PAPERS</a:t>
            </a:r>
            <a:r>
              <a:rPr lang="en-US" sz="1400" b="1" dirty="0" smtClean="0"/>
              <a:t>:</a:t>
            </a:r>
            <a:endParaRPr lang="en-IN" sz="1400" dirty="0"/>
          </a:p>
          <a:p>
            <a:pPr marL="355600" indent="-355600">
              <a:buNone/>
            </a:pPr>
            <a:r>
              <a:rPr lang="en-IN" sz="1400" dirty="0" smtClean="0"/>
              <a:t>         [</a:t>
            </a:r>
            <a:r>
              <a:rPr lang="en-IN" sz="1400" dirty="0"/>
              <a:t>1]  Y. Xinan, L. Alei, and G. Haibing, "An algorithm for self-organized aggregation of swarm robotics using timer," in </a:t>
            </a:r>
            <a:r>
              <a:rPr lang="da-DK" sz="1400" dirty="0"/>
              <a:t>Swarm Intelligence (SIS), 2011 IEEE Symposium on</a:t>
            </a:r>
            <a:r>
              <a:rPr lang="en-IN" sz="1400" dirty="0"/>
              <a:t>, 2011, pp. 1-7. </a:t>
            </a:r>
            <a:br>
              <a:rPr lang="en-IN" sz="1400" dirty="0"/>
            </a:br>
            <a:r>
              <a:rPr lang="en-IN" sz="1400" dirty="0" smtClean="0"/>
              <a:t>[</a:t>
            </a:r>
            <a:r>
              <a:rPr lang="en-IN" sz="1400" dirty="0"/>
              <a:t>2]  L. Bayindir and E. Sahin, "A review of studies in swarm robotics,"Turkish Journal of Electrical Engineering, vol. 15, pp. 115-147, 2007. </a:t>
            </a:r>
            <a:endParaRPr lang="en-IN" sz="1400" dirty="0" smtClean="0"/>
          </a:p>
          <a:p>
            <a:pPr marL="0" indent="0">
              <a:buNone/>
            </a:pPr>
            <a:r>
              <a:rPr lang="en-IN" sz="1400" dirty="0" smtClean="0"/>
              <a:t>        [3] </a:t>
            </a:r>
            <a:r>
              <a:rPr lang="en-US" sz="1400" b="1" dirty="0"/>
              <a:t>Kilobot: A Low Cost Scalable Robot System for Collective Behaviors</a:t>
            </a:r>
            <a:endParaRPr lang="en-US" sz="1400" dirty="0"/>
          </a:p>
          <a:p>
            <a:pPr marL="0" indent="0">
              <a:buNone/>
            </a:pPr>
            <a:r>
              <a:rPr lang="en-US" sz="1400" dirty="0" smtClean="0"/>
              <a:t>        Michael </a:t>
            </a:r>
            <a:r>
              <a:rPr lang="en-US" sz="1400" dirty="0"/>
              <a:t>Rubenstein, Christian </a:t>
            </a:r>
            <a:r>
              <a:rPr lang="en-US" sz="1400" dirty="0" err="1"/>
              <a:t>Ahler</a:t>
            </a:r>
            <a:r>
              <a:rPr lang="en-US" sz="1400" dirty="0"/>
              <a:t>, </a:t>
            </a:r>
            <a:r>
              <a:rPr lang="en-US" sz="1400" dirty="0" err="1"/>
              <a:t>Radhika</a:t>
            </a:r>
            <a:r>
              <a:rPr lang="en-US" sz="1400" dirty="0"/>
              <a:t> </a:t>
            </a:r>
            <a:r>
              <a:rPr lang="en-US" sz="1400" dirty="0" err="1" smtClean="0"/>
              <a:t>Nagpal</a:t>
            </a:r>
            <a:endParaRPr lang="en-US" sz="1400" dirty="0"/>
          </a:p>
          <a:p>
            <a:pPr marL="0" indent="0">
              <a:buNone/>
            </a:pPr>
            <a:r>
              <a:rPr lang="en-US" sz="1400" dirty="0"/>
              <a:t> </a:t>
            </a:r>
            <a:r>
              <a:rPr lang="en-US" sz="1400" dirty="0" smtClean="0"/>
              <a:t>       IEEE </a:t>
            </a:r>
            <a:r>
              <a:rPr lang="en-US" sz="1400" dirty="0"/>
              <a:t>Intl. </a:t>
            </a:r>
            <a:r>
              <a:rPr lang="en-US" sz="1400" dirty="0" err="1"/>
              <a:t>Conf</a:t>
            </a:r>
            <a:r>
              <a:rPr lang="en-US" sz="1400" dirty="0"/>
              <a:t> on Robotics and Automation (ICRA), 2012.</a:t>
            </a:r>
            <a:endParaRPr lang="en-IN" sz="1400" dirty="0"/>
          </a:p>
          <a:p>
            <a:r>
              <a:rPr lang="en-US" sz="1400" b="1" dirty="0" smtClean="0"/>
              <a:t>7.1.2 </a:t>
            </a:r>
            <a:r>
              <a:rPr lang="en-US" sz="1400" b="1" dirty="0"/>
              <a:t>BOOK REFERENCES:</a:t>
            </a:r>
            <a:endParaRPr lang="en-IN" sz="1400" dirty="0"/>
          </a:p>
          <a:p>
            <a:pPr marL="0" indent="0">
              <a:buNone/>
            </a:pPr>
            <a:r>
              <a:rPr lang="en-US" sz="1400" dirty="0" smtClean="0"/>
              <a:t>       [</a:t>
            </a:r>
            <a:r>
              <a:rPr lang="en-US" sz="1400" dirty="0"/>
              <a:t>1] Swarm Intelligence and Algorithms by </a:t>
            </a:r>
            <a:r>
              <a:rPr lang="en-US" sz="1400" dirty="0" err="1"/>
              <a:t>Yuhui</a:t>
            </a:r>
            <a:r>
              <a:rPr lang="en-US" sz="1400" dirty="0"/>
              <a:t> Shi</a:t>
            </a:r>
            <a:r>
              <a:rPr lang="en-US" sz="1400" dirty="0" smtClean="0"/>
              <a:t>.</a:t>
            </a:r>
            <a:endParaRPr lang="en-IN" sz="1400" dirty="0"/>
          </a:p>
          <a:p>
            <a:pPr marL="355600" indent="-355600">
              <a:buNone/>
            </a:pPr>
            <a:r>
              <a:rPr lang="en-IN" sz="1400" dirty="0"/>
              <a:t> </a:t>
            </a:r>
            <a:r>
              <a:rPr lang="en-IN" sz="1400" dirty="0" smtClean="0"/>
              <a:t> </a:t>
            </a:r>
            <a:r>
              <a:rPr lang="en-IN" sz="1400" dirty="0"/>
              <a:t> </a:t>
            </a:r>
            <a:r>
              <a:rPr lang="en-IN" sz="1400" dirty="0" smtClean="0"/>
              <a:t>   </a:t>
            </a:r>
            <a:r>
              <a:rPr lang="en-US" sz="1400" dirty="0" smtClean="0"/>
              <a:t> </a:t>
            </a:r>
            <a:r>
              <a:rPr lang="en-US" sz="1400" dirty="0"/>
              <a:t>[2]Muhammad Ali </a:t>
            </a:r>
            <a:r>
              <a:rPr lang="en-US" sz="1400" dirty="0" err="1"/>
              <a:t>Mazidi</a:t>
            </a:r>
            <a:r>
              <a:rPr lang="en-US" sz="1400" dirty="0"/>
              <a:t>, “AVR Microcontroller and Embedded System”, </a:t>
            </a:r>
            <a:r>
              <a:rPr lang="en-US" sz="1400" dirty="0" smtClean="0"/>
              <a:t>14    august </a:t>
            </a:r>
            <a:r>
              <a:rPr lang="en-US" sz="1400" dirty="0"/>
              <a:t>2011, </a:t>
            </a:r>
            <a:r>
              <a:rPr lang="en-US" sz="1400" dirty="0" smtClean="0"/>
              <a:t>1</a:t>
            </a:r>
            <a:r>
              <a:rPr lang="en-US" sz="1400" dirty="0"/>
              <a:t>st</a:t>
            </a:r>
            <a:r>
              <a:rPr lang="en-US" sz="1400" dirty="0" smtClean="0"/>
              <a:t> </a:t>
            </a:r>
          </a:p>
          <a:p>
            <a:pPr marL="627063" indent="-84138">
              <a:buNone/>
            </a:pPr>
            <a:r>
              <a:rPr lang="en-US" sz="1400" dirty="0" smtClean="0"/>
              <a:t>edition.</a:t>
            </a:r>
            <a:endParaRPr lang="en-IN" sz="1400" dirty="0" smtClean="0"/>
          </a:p>
          <a:p>
            <a:r>
              <a:rPr lang="en-US" sz="1400" b="1" dirty="0" smtClean="0"/>
              <a:t>7.1.3 </a:t>
            </a:r>
            <a:r>
              <a:rPr lang="en-US" sz="1400" b="1" dirty="0"/>
              <a:t>WEB</a:t>
            </a:r>
            <a:endParaRPr lang="en-IN" sz="1400" dirty="0"/>
          </a:p>
          <a:p>
            <a:pPr marL="0" indent="0">
              <a:buNone/>
            </a:pPr>
            <a:r>
              <a:rPr lang="en-US" sz="1400" dirty="0" smtClean="0"/>
              <a:t>        1</a:t>
            </a:r>
            <a:r>
              <a:rPr lang="en-US" sz="1400" dirty="0"/>
              <a:t>. </a:t>
            </a:r>
            <a:r>
              <a:rPr lang="en-US" sz="1400" u="sng" dirty="0">
                <a:hlinkClick r:id="rId2"/>
              </a:rPr>
              <a:t>www.techdocs.altium.com/display/FPGA/NEC+IR+TX+</a:t>
            </a:r>
            <a:r>
              <a:rPr lang="en-US" sz="1400" u="sng" dirty="0" smtClean="0">
                <a:hlinkClick r:id="rId2"/>
              </a:rPr>
              <a:t>PROTOCOL</a:t>
            </a:r>
            <a:endParaRPr lang="en-IN" sz="1400" dirty="0"/>
          </a:p>
          <a:p>
            <a:pPr marL="0" indent="0">
              <a:buNone/>
            </a:pPr>
            <a:r>
              <a:rPr lang="en-IN" sz="1400" dirty="0"/>
              <a:t> </a:t>
            </a:r>
            <a:r>
              <a:rPr lang="en-IN" sz="1400" dirty="0" smtClean="0"/>
              <a:t>       </a:t>
            </a:r>
            <a:r>
              <a:rPr lang="en-US" sz="1400" dirty="0" smtClean="0"/>
              <a:t>2</a:t>
            </a:r>
            <a:r>
              <a:rPr lang="en-US" sz="1400" dirty="0"/>
              <a:t>. </a:t>
            </a:r>
            <a:r>
              <a:rPr lang="en-US" sz="1400" u="sng" dirty="0">
                <a:hlinkClick r:id="rId3"/>
              </a:rPr>
              <a:t>http://www.swarm-</a:t>
            </a:r>
            <a:r>
              <a:rPr lang="en-US" sz="1400" u="sng" dirty="0" smtClean="0">
                <a:hlinkClick r:id="rId3"/>
              </a:rPr>
              <a:t>bots.org</a:t>
            </a:r>
            <a:endParaRPr lang="en-US" sz="1400" u="sng" dirty="0" smtClean="0"/>
          </a:p>
          <a:p>
            <a:pPr marL="0" indent="0">
              <a:buNone/>
            </a:pPr>
            <a:r>
              <a:rPr lang="en-US" sz="1400" dirty="0" smtClean="0"/>
              <a:t>        3. </a:t>
            </a:r>
            <a:r>
              <a:rPr lang="en-US" sz="1400" dirty="0" smtClean="0">
                <a:hlinkClick r:id="rId4"/>
              </a:rPr>
              <a:t>http</a:t>
            </a:r>
            <a:r>
              <a:rPr lang="en-US" sz="1400" dirty="0">
                <a:hlinkClick r:id="rId4"/>
              </a:rPr>
              <a:t>://</a:t>
            </a:r>
            <a:r>
              <a:rPr lang="en-US" sz="1400" dirty="0" err="1">
                <a:hlinkClick r:id="rId4"/>
              </a:rPr>
              <a:t>www.eecs.harvard.edu</a:t>
            </a:r>
            <a:r>
              <a:rPr lang="en-US" sz="1400" dirty="0">
                <a:hlinkClick r:id="rId4"/>
              </a:rPr>
              <a:t>/</a:t>
            </a:r>
            <a:r>
              <a:rPr lang="en-US" sz="1400" dirty="0" err="1">
                <a:hlinkClick r:id="rId4"/>
              </a:rPr>
              <a:t>ssr</a:t>
            </a:r>
            <a:r>
              <a:rPr lang="en-US" sz="1400" dirty="0">
                <a:hlinkClick r:id="rId4"/>
              </a:rPr>
              <a:t>/projects/</a:t>
            </a:r>
            <a:r>
              <a:rPr lang="en-US" sz="1400" dirty="0" err="1">
                <a:hlinkClick r:id="rId4"/>
              </a:rPr>
              <a:t>progSA</a:t>
            </a:r>
            <a:r>
              <a:rPr lang="en-US" sz="1400" dirty="0">
                <a:hlinkClick r:id="rId4"/>
              </a:rPr>
              <a:t>/</a:t>
            </a:r>
            <a:r>
              <a:rPr lang="en-US" sz="1400" dirty="0" err="1">
                <a:hlinkClick r:id="rId4"/>
              </a:rPr>
              <a:t>kilobot.html</a:t>
            </a:r>
            <a:endParaRPr lang="en-IN" sz="1400" dirty="0" smtClean="0"/>
          </a:p>
          <a:p>
            <a:endParaRPr lang="en-US" sz="1400" dirty="0"/>
          </a:p>
        </p:txBody>
      </p:sp>
    </p:spTree>
    <p:extLst>
      <p:ext uri="{BB962C8B-B14F-4D97-AF65-F5344CB8AC3E}">
        <p14:creationId xmlns="" xmlns:p14="http://schemas.microsoft.com/office/powerpoint/2010/main" val="4286982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Our Goal : - </a:t>
            </a:r>
            <a:endParaRPr lang="en-US" dirty="0"/>
          </a:p>
        </p:txBody>
      </p:sp>
      <p:sp>
        <p:nvSpPr>
          <p:cNvPr id="3" name="Content Placeholder 2"/>
          <p:cNvSpPr>
            <a:spLocks noGrp="1"/>
          </p:cNvSpPr>
          <p:nvPr>
            <p:ph idx="1"/>
          </p:nvPr>
        </p:nvSpPr>
        <p:spPr/>
        <p:txBody>
          <a:bodyPr>
            <a:normAutofit/>
          </a:bodyPr>
          <a:lstStyle/>
          <a:p>
            <a:r>
              <a:rPr lang="en-US" sz="2000" dirty="0" smtClean="0">
                <a:solidFill>
                  <a:srgbClr val="7F7F7F"/>
                </a:solidFill>
              </a:rPr>
              <a:t>To develop a hardware platform which is simple ,cost effective and easy to manufacture .</a:t>
            </a:r>
          </a:p>
          <a:p>
            <a:r>
              <a:rPr lang="en-US" sz="2000" dirty="0" smtClean="0">
                <a:solidFill>
                  <a:srgbClr val="7F7F7F"/>
                </a:solidFill>
              </a:rPr>
              <a:t>To develop a basic autonomous agents using various algorithms and protocols ,which will lead to the development of basic A.I .</a:t>
            </a:r>
            <a:endParaRPr lang="en-US" sz="2000" dirty="0">
              <a:solidFill>
                <a:srgbClr val="7F7F7F"/>
              </a:solidFill>
            </a:endParaRPr>
          </a:p>
        </p:txBody>
      </p:sp>
      <p:pic>
        <p:nvPicPr>
          <p:cNvPr id="4" name="Picture 3" descr="final.png">
            <a:hlinkClick r:id="rId2" action="ppaction://hlinksldjump"/>
          </p:cNvPr>
          <p:cNvPicPr>
            <a:picLocks noChangeAspect="1"/>
          </p:cNvPicPr>
          <p:nvPr/>
        </p:nvPicPr>
        <p:blipFill rotWithShape="1">
          <a:blip r:embed="rId3">
            <a:extLst>
              <a:ext uri="{28A0092B-C50C-407E-A947-70E740481C1C}">
                <a14:useLocalDpi xmlns="" xmlns:a14="http://schemas.microsoft.com/office/drawing/2010/main" val="0"/>
              </a:ext>
            </a:extLst>
          </a:blip>
          <a:srcRect l="22665" r="19458" b="15113"/>
          <a:stretch/>
        </p:blipFill>
        <p:spPr>
          <a:xfrm>
            <a:off x="2971274" y="3205091"/>
            <a:ext cx="2998251" cy="3073472"/>
          </a:xfrm>
          <a:prstGeom prst="rect">
            <a:avLst/>
          </a:prstGeom>
        </p:spPr>
      </p:pic>
      <p:sp>
        <p:nvSpPr>
          <p:cNvPr id="5" name="TextBox 4"/>
          <p:cNvSpPr txBox="1"/>
          <p:nvPr/>
        </p:nvSpPr>
        <p:spPr>
          <a:xfrm>
            <a:off x="2971274" y="6126163"/>
            <a:ext cx="2998251" cy="376237"/>
          </a:xfrm>
          <a:prstGeom prst="rect">
            <a:avLst/>
          </a:prstGeom>
          <a:noFill/>
        </p:spPr>
        <p:txBody>
          <a:bodyPr wrap="square" rtlCol="0">
            <a:spAutoFit/>
          </a:bodyPr>
          <a:lstStyle/>
          <a:p>
            <a:r>
              <a:rPr lang="en-US" dirty="0" smtClean="0"/>
              <a:t>Proposed Design of the Agent </a:t>
            </a:r>
            <a:endParaRPr lang="en-US" dirty="0"/>
          </a:p>
        </p:txBody>
      </p:sp>
    </p:spTree>
    <p:extLst>
      <p:ext uri="{BB962C8B-B14F-4D97-AF65-F5344CB8AC3E}">
        <p14:creationId xmlns="" xmlns:p14="http://schemas.microsoft.com/office/powerpoint/2010/main" val="1525600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p:cNvSpPr>
            <a:spLocks noGrp="1"/>
          </p:cNvSpPr>
          <p:nvPr>
            <p:ph type="title"/>
          </p:nvPr>
        </p:nvSpPr>
        <p:spPr>
          <a:xfrm>
            <a:off x="307188" y="0"/>
            <a:ext cx="8229600" cy="1143000"/>
          </a:xfrm>
        </p:spPr>
        <p:txBody>
          <a:bodyPr/>
          <a:lstStyle/>
          <a:p>
            <a:r>
              <a:rPr lang="en-US" dirty="0" smtClean="0"/>
              <a:t>Block Diagram of an Agent </a:t>
            </a:r>
            <a:endParaRPr lang="en-US" dirty="0"/>
          </a:p>
        </p:txBody>
      </p:sp>
      <p:grpSp>
        <p:nvGrpSpPr>
          <p:cNvPr id="25" name="Group 24"/>
          <p:cNvGrpSpPr/>
          <p:nvPr/>
        </p:nvGrpSpPr>
        <p:grpSpPr>
          <a:xfrm>
            <a:off x="278786" y="1025196"/>
            <a:ext cx="8588322" cy="5651186"/>
            <a:chOff x="533400" y="762000"/>
            <a:chExt cx="7924800" cy="5486400"/>
          </a:xfrm>
        </p:grpSpPr>
        <p:grpSp>
          <p:nvGrpSpPr>
            <p:cNvPr id="26" name="Group 25"/>
            <p:cNvGrpSpPr/>
            <p:nvPr/>
          </p:nvGrpSpPr>
          <p:grpSpPr>
            <a:xfrm>
              <a:off x="914400" y="990600"/>
              <a:ext cx="7239000" cy="5029200"/>
              <a:chOff x="685800" y="762000"/>
              <a:chExt cx="7239000" cy="5029200"/>
            </a:xfrm>
          </p:grpSpPr>
          <p:sp>
            <p:nvSpPr>
              <p:cNvPr id="30" name="Rectangle 29"/>
              <p:cNvSpPr/>
              <p:nvPr/>
            </p:nvSpPr>
            <p:spPr>
              <a:xfrm>
                <a:off x="3200400" y="762000"/>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t>MAPPING </a:t>
                </a:r>
                <a:endParaRPr lang="en-US" b="1" dirty="0"/>
              </a:p>
            </p:txBody>
          </p:sp>
          <p:sp>
            <p:nvSpPr>
              <p:cNvPr id="31" name="Rectangle 30"/>
              <p:cNvSpPr/>
              <p:nvPr/>
            </p:nvSpPr>
            <p:spPr>
              <a:xfrm>
                <a:off x="3200400" y="2209800"/>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t>MICROCONTROLLER </a:t>
                </a:r>
              </a:p>
              <a:p>
                <a:pPr algn="ctr"/>
                <a:r>
                  <a:rPr lang="en-US" b="1" dirty="0" smtClean="0"/>
                  <a:t>(Atmega328p)</a:t>
                </a:r>
                <a:endParaRPr lang="en-US" b="1" dirty="0"/>
              </a:p>
            </p:txBody>
          </p:sp>
          <p:sp>
            <p:nvSpPr>
              <p:cNvPr id="32" name="Rectangle 31"/>
              <p:cNvSpPr/>
              <p:nvPr/>
            </p:nvSpPr>
            <p:spPr>
              <a:xfrm>
                <a:off x="3200400" y="3505200"/>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t>MOTOR DRIVER </a:t>
                </a:r>
              </a:p>
              <a:p>
                <a:pPr algn="ctr"/>
                <a:r>
                  <a:rPr lang="en-US" b="1" dirty="0" smtClean="0"/>
                  <a:t>(L293D)</a:t>
                </a:r>
                <a:endParaRPr lang="en-US" b="1" dirty="0"/>
              </a:p>
            </p:txBody>
          </p:sp>
          <p:sp>
            <p:nvSpPr>
              <p:cNvPr id="33" name="Rectangle 32"/>
              <p:cNvSpPr/>
              <p:nvPr/>
            </p:nvSpPr>
            <p:spPr>
              <a:xfrm>
                <a:off x="685800" y="2209800"/>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t>IR LED </a:t>
                </a:r>
                <a:endParaRPr lang="en-US" b="1" dirty="0"/>
              </a:p>
            </p:txBody>
          </p:sp>
          <p:sp>
            <p:nvSpPr>
              <p:cNvPr id="35" name="Rectangle 34"/>
              <p:cNvSpPr/>
              <p:nvPr/>
            </p:nvSpPr>
            <p:spPr>
              <a:xfrm>
                <a:off x="5715000" y="2209800"/>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t>IR RECIEVER (TSSOP)</a:t>
                </a:r>
                <a:endParaRPr lang="en-US" b="1" dirty="0"/>
              </a:p>
            </p:txBody>
          </p:sp>
          <p:sp>
            <p:nvSpPr>
              <p:cNvPr id="36" name="Rectangle 35"/>
              <p:cNvSpPr/>
              <p:nvPr/>
            </p:nvSpPr>
            <p:spPr>
              <a:xfrm>
                <a:off x="3124200" y="4800600"/>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t>MOTORS </a:t>
                </a:r>
              </a:p>
              <a:p>
                <a:pPr algn="ctr"/>
                <a:r>
                  <a:rPr lang="en-US" b="1" dirty="0" smtClean="0"/>
                  <a:t>(3 V , 200 RPM)</a:t>
                </a:r>
                <a:endParaRPr lang="en-US" b="1" dirty="0"/>
              </a:p>
            </p:txBody>
          </p:sp>
          <p:sp>
            <p:nvSpPr>
              <p:cNvPr id="37" name="Down Arrow 36"/>
              <p:cNvSpPr/>
              <p:nvPr/>
            </p:nvSpPr>
            <p:spPr>
              <a:xfrm>
                <a:off x="4114800" y="3200400"/>
                <a:ext cx="304800" cy="304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Down Arrow 37"/>
              <p:cNvSpPr/>
              <p:nvPr/>
            </p:nvSpPr>
            <p:spPr>
              <a:xfrm>
                <a:off x="4114800" y="4495800"/>
                <a:ext cx="304800" cy="304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Down Arrow 38"/>
              <p:cNvSpPr/>
              <p:nvPr/>
            </p:nvSpPr>
            <p:spPr>
              <a:xfrm rot="5400000">
                <a:off x="5410200" y="2514600"/>
                <a:ext cx="304800" cy="304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Down Arrow 39"/>
              <p:cNvSpPr/>
              <p:nvPr/>
            </p:nvSpPr>
            <p:spPr>
              <a:xfrm rot="5400000">
                <a:off x="2895600" y="2590800"/>
                <a:ext cx="304800" cy="304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Up-Down Arrow 40"/>
              <p:cNvSpPr/>
              <p:nvPr/>
            </p:nvSpPr>
            <p:spPr>
              <a:xfrm>
                <a:off x="4114800" y="1752600"/>
                <a:ext cx="304800" cy="457200"/>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8" name="Rectangle 27"/>
            <p:cNvSpPr/>
            <p:nvPr/>
          </p:nvSpPr>
          <p:spPr>
            <a:xfrm>
              <a:off x="533400" y="762000"/>
              <a:ext cx="7924800" cy="548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Tree>
    <p:extLst>
      <p:ext uri="{BB962C8B-B14F-4D97-AF65-F5344CB8AC3E}">
        <p14:creationId xmlns="" xmlns:p14="http://schemas.microsoft.com/office/powerpoint/2010/main" val="1736435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a:t>
            </a:r>
            <a:endParaRPr lang="en-US" dirty="0"/>
          </a:p>
        </p:txBody>
      </p:sp>
      <p:sp>
        <p:nvSpPr>
          <p:cNvPr id="5" name="TextBox 4"/>
          <p:cNvSpPr txBox="1"/>
          <p:nvPr/>
        </p:nvSpPr>
        <p:spPr>
          <a:xfrm>
            <a:off x="2122211" y="6063057"/>
            <a:ext cx="4887518" cy="369332"/>
          </a:xfrm>
          <a:prstGeom prst="rect">
            <a:avLst/>
          </a:prstGeom>
          <a:noFill/>
        </p:spPr>
        <p:txBody>
          <a:bodyPr wrap="square" rtlCol="0">
            <a:spAutoFit/>
          </a:bodyPr>
          <a:lstStyle/>
          <a:p>
            <a:pPr algn="ctr"/>
            <a:r>
              <a:rPr lang="en-US" dirty="0" smtClean="0"/>
              <a:t>Proposed Environment for testing of the swarm</a:t>
            </a:r>
            <a:endParaRPr lang="en-US" dirty="0"/>
          </a:p>
        </p:txBody>
      </p:sp>
      <p:pic>
        <p:nvPicPr>
          <p:cNvPr id="4" name="Content Placeholder 3" descr="Environment_1.png"/>
          <p:cNvPicPr>
            <a:picLocks noGrp="1" noChangeAspect="1"/>
          </p:cNvPicPr>
          <p:nvPr>
            <p:ph idx="1"/>
          </p:nvPr>
        </p:nvPicPr>
        <p:blipFill>
          <a:blip r:embed="rId2">
            <a:extLst>
              <a:ext uri="{28A0092B-C50C-407E-A947-70E740481C1C}">
                <a14:useLocalDpi xmlns="" xmlns:a14="http://schemas.microsoft.com/office/drawing/2010/main" val="0"/>
              </a:ext>
            </a:extLst>
          </a:blip>
          <a:srcRect l="5253" r="5253"/>
          <a:stretch>
            <a:fillRect/>
          </a:stretch>
        </p:blipFill>
        <p:spPr/>
      </p:pic>
    </p:spTree>
    <p:extLst>
      <p:ext uri="{BB962C8B-B14F-4D97-AF65-F5344CB8AC3E}">
        <p14:creationId xmlns="" xmlns:p14="http://schemas.microsoft.com/office/powerpoint/2010/main" val="22198634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1691</TotalTime>
  <Words>830</Words>
  <Application>Microsoft Office PowerPoint</Application>
  <PresentationFormat>On-screen Show (4:3)</PresentationFormat>
  <Paragraphs>116</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SWARM ROBOTICS AND ITS APPLICATIONS  </vt:lpstr>
      <vt:lpstr>Introduction  </vt:lpstr>
      <vt:lpstr>Types of Swarms </vt:lpstr>
      <vt:lpstr>Biology to Robotics</vt:lpstr>
      <vt:lpstr>Other Swarm Robot Projects : -</vt:lpstr>
      <vt:lpstr>References :-</vt:lpstr>
      <vt:lpstr>Our Goal : - </vt:lpstr>
      <vt:lpstr>Block Diagram of an Agent </vt:lpstr>
      <vt:lpstr>Environment  </vt:lpstr>
      <vt:lpstr>Environment </vt:lpstr>
      <vt:lpstr>Applications </vt:lpstr>
      <vt:lpstr>Applications be presented :-</vt:lpstr>
      <vt:lpstr>1 .Follow the leader </vt:lpstr>
      <vt:lpstr>2.Cluster Formation </vt:lpstr>
      <vt:lpstr>Construction of an Agent - Level 1 </vt:lpstr>
      <vt:lpstr>Construction of an Agent-Level 2</vt:lpstr>
      <vt:lpstr>Construction of an Agent-Level 3 </vt:lpstr>
      <vt:lpstr>Actual Construction of an Agent </vt:lpstr>
      <vt:lpstr>NEC Protocol </vt:lpstr>
      <vt:lpstr>Work Done in Semester 1 :- </vt:lpstr>
      <vt:lpstr>PCB  (zero pcb) </vt:lpstr>
      <vt:lpstr>Version 1 </vt:lpstr>
      <vt:lpstr>Version 2 </vt:lpstr>
      <vt:lpstr>Version 3 </vt:lpstr>
      <vt:lpstr>Slide 25</vt:lpstr>
      <vt:lpstr>Various Iteration of the base of the agents  </vt:lpstr>
      <vt:lpstr>Transistor Testing Setup  </vt:lpstr>
      <vt:lpstr>THANK YOU ! </vt:lpstr>
    </vt:vector>
  </TitlesOfParts>
  <Company>Cinane Meditech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SWARM ROBOTICS AND ITS APPLICATIONS  </dc:title>
  <dc:creator>Manoj Pathak</dc:creator>
  <cp:lastModifiedBy>admin</cp:lastModifiedBy>
  <cp:revision>49</cp:revision>
  <cp:lastPrinted>2015-10-03T02:31:11Z</cp:lastPrinted>
  <dcterms:created xsi:type="dcterms:W3CDTF">2015-10-02T02:55:57Z</dcterms:created>
  <dcterms:modified xsi:type="dcterms:W3CDTF">2016-06-13T08:05:15Z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